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98" r:id="rId5"/>
    <p:sldId id="398" r:id="rId6"/>
    <p:sldId id="459" r:id="rId7"/>
    <p:sldId id="449" r:id="rId8"/>
    <p:sldId id="438" r:id="rId9"/>
    <p:sldId id="450" r:id="rId10"/>
    <p:sldId id="297" r:id="rId11"/>
    <p:sldId id="441" r:id="rId12"/>
    <p:sldId id="445" r:id="rId13"/>
    <p:sldId id="447" r:id="rId14"/>
    <p:sldId id="446" r:id="rId15"/>
    <p:sldId id="456" r:id="rId16"/>
    <p:sldId id="455" r:id="rId17"/>
    <p:sldId id="452" r:id="rId18"/>
    <p:sldId id="457" r:id="rId19"/>
    <p:sldId id="453" r:id="rId20"/>
    <p:sldId id="460" r:id="rId21"/>
    <p:sldId id="458" r:id="rId22"/>
    <p:sldId id="347" r:id="rId2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7075" autoAdjust="0"/>
  </p:normalViewPr>
  <p:slideViewPr>
    <p:cSldViewPr snapToGrid="0">
      <p:cViewPr varScale="1">
        <p:scale>
          <a:sx n="63" d="100"/>
          <a:sy n="63" d="100"/>
        </p:scale>
        <p:origin x="2430" y="66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B06662-0E37-456E-A6A8-57A745A19D6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5CB608-F90F-4023-A011-9FAFC4A1363A}">
      <dgm:prSet phldrT="[Text]"/>
      <dgm:spPr/>
      <dgm:t>
        <a:bodyPr/>
        <a:lstStyle/>
        <a:p>
          <a:r>
            <a:rPr lang="en-US" b="1" dirty="0"/>
            <a:t>2M to Co. </a:t>
          </a:r>
        </a:p>
      </dgm:t>
    </dgm:pt>
    <dgm:pt modelId="{33B14382-6B67-403F-8A1D-89305CB83D98}" type="parTrans" cxnId="{291B2F10-11D6-4DB1-A73A-170689A324CF}">
      <dgm:prSet/>
      <dgm:spPr/>
      <dgm:t>
        <a:bodyPr/>
        <a:lstStyle/>
        <a:p>
          <a:endParaRPr lang="en-US"/>
        </a:p>
      </dgm:t>
    </dgm:pt>
    <dgm:pt modelId="{72C2BEA7-507D-4794-985A-7C3AEC536A7F}" type="sibTrans" cxnId="{291B2F10-11D6-4DB1-A73A-170689A324CF}">
      <dgm:prSet/>
      <dgm:spPr/>
      <dgm:t>
        <a:bodyPr/>
        <a:lstStyle/>
        <a:p>
          <a:endParaRPr lang="en-US"/>
        </a:p>
      </dgm:t>
    </dgm:pt>
    <dgm:pt modelId="{879BEB1F-DA85-4565-967D-986AA61A03F6}">
      <dgm:prSet phldrT="[Text]"/>
      <dgm:spPr/>
      <dgm:t>
        <a:bodyPr/>
        <a:lstStyle/>
        <a:p>
          <a:r>
            <a:rPr lang="en-US" b="1" dirty="0"/>
            <a:t>Co Buys Stock </a:t>
          </a:r>
        </a:p>
      </dgm:t>
    </dgm:pt>
    <dgm:pt modelId="{C50F495B-12AE-46B6-A2D4-6A648FD65141}" type="parTrans" cxnId="{F2F0FECC-328C-419B-863C-2604679A94A7}">
      <dgm:prSet/>
      <dgm:spPr/>
      <dgm:t>
        <a:bodyPr/>
        <a:lstStyle/>
        <a:p>
          <a:endParaRPr lang="en-US"/>
        </a:p>
      </dgm:t>
    </dgm:pt>
    <dgm:pt modelId="{B4381147-1EAA-43D7-A1B8-62C4FF85FBCB}" type="sibTrans" cxnId="{F2F0FECC-328C-419B-863C-2604679A94A7}">
      <dgm:prSet/>
      <dgm:spPr/>
      <dgm:t>
        <a:bodyPr/>
        <a:lstStyle/>
        <a:p>
          <a:endParaRPr lang="en-US"/>
        </a:p>
      </dgm:t>
    </dgm:pt>
    <dgm:pt modelId="{02C24BB9-3AAB-42EA-9516-4B9B879AB4FB}">
      <dgm:prSet phldrT="[Text]"/>
      <dgm:spPr/>
      <dgm:t>
        <a:bodyPr/>
        <a:lstStyle/>
        <a:p>
          <a:r>
            <a:rPr lang="en-US" b="1" dirty="0"/>
            <a:t>3 Remining </a:t>
          </a:r>
        </a:p>
      </dgm:t>
    </dgm:pt>
    <dgm:pt modelId="{A4BBF1DA-DCFC-45D2-AF37-E12A2D6D9128}" type="parTrans" cxnId="{5D81F482-C188-42BA-AD4A-9724C986B3F1}">
      <dgm:prSet/>
      <dgm:spPr/>
      <dgm:t>
        <a:bodyPr/>
        <a:lstStyle/>
        <a:p>
          <a:endParaRPr lang="en-US"/>
        </a:p>
      </dgm:t>
    </dgm:pt>
    <dgm:pt modelId="{0825E84A-F96D-46E9-A311-3460A3630025}" type="sibTrans" cxnId="{5D81F482-C188-42BA-AD4A-9724C986B3F1}">
      <dgm:prSet/>
      <dgm:spPr/>
      <dgm:t>
        <a:bodyPr/>
        <a:lstStyle/>
        <a:p>
          <a:endParaRPr lang="en-US"/>
        </a:p>
      </dgm:t>
    </dgm:pt>
    <dgm:pt modelId="{17D25627-CFBE-4672-9C92-42FCF57990A5}" type="pres">
      <dgm:prSet presAssocID="{43B06662-0E37-456E-A6A8-57A745A19D63}" presName="rootnode" presStyleCnt="0">
        <dgm:presLayoutVars>
          <dgm:chMax/>
          <dgm:chPref/>
          <dgm:dir/>
          <dgm:animLvl val="lvl"/>
        </dgm:presLayoutVars>
      </dgm:prSet>
      <dgm:spPr/>
    </dgm:pt>
    <dgm:pt modelId="{CE00E20C-5782-4A6E-997B-3602D669EF5F}" type="pres">
      <dgm:prSet presAssocID="{565CB608-F90F-4023-A011-9FAFC4A1363A}" presName="composite" presStyleCnt="0"/>
      <dgm:spPr/>
    </dgm:pt>
    <dgm:pt modelId="{354453A1-8DCA-4503-A177-01B86EE814E3}" type="pres">
      <dgm:prSet presAssocID="{565CB608-F90F-4023-A011-9FAFC4A1363A}" presName="bentUpArrow1" presStyleLbl="alignImgPlace1" presStyleIdx="0" presStyleCnt="2"/>
      <dgm:spPr/>
    </dgm:pt>
    <dgm:pt modelId="{8088D4F3-8BD2-4B81-A9EC-2D160893823F}" type="pres">
      <dgm:prSet presAssocID="{565CB608-F90F-4023-A011-9FAFC4A1363A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9A48294A-0189-4D1F-B6B7-F6F3C154953C}" type="pres">
      <dgm:prSet presAssocID="{565CB608-F90F-4023-A011-9FAFC4A1363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CDFA1083-13A1-4613-8263-87C7922B9593}" type="pres">
      <dgm:prSet presAssocID="{72C2BEA7-507D-4794-985A-7C3AEC536A7F}" presName="sibTrans" presStyleCnt="0"/>
      <dgm:spPr/>
    </dgm:pt>
    <dgm:pt modelId="{445EE1EB-23FD-442F-B27A-7D5C3CB82FAA}" type="pres">
      <dgm:prSet presAssocID="{879BEB1F-DA85-4565-967D-986AA61A03F6}" presName="composite" presStyleCnt="0"/>
      <dgm:spPr/>
    </dgm:pt>
    <dgm:pt modelId="{349462A9-C25B-42DA-AEC7-3BBF82D9C333}" type="pres">
      <dgm:prSet presAssocID="{879BEB1F-DA85-4565-967D-986AA61A03F6}" presName="bentUpArrow1" presStyleLbl="alignImgPlace1" presStyleIdx="1" presStyleCnt="2"/>
      <dgm:spPr/>
    </dgm:pt>
    <dgm:pt modelId="{722DC1CB-F3D2-4606-B0C6-DA7BEB10FE1C}" type="pres">
      <dgm:prSet presAssocID="{879BEB1F-DA85-4565-967D-986AA61A03F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78AB8047-BC8C-4C0C-A51F-53A22AB6922A}" type="pres">
      <dgm:prSet presAssocID="{879BEB1F-DA85-4565-967D-986AA61A03F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CEEE2564-E9B3-4325-8890-AC386E06F08F}" type="pres">
      <dgm:prSet presAssocID="{B4381147-1EAA-43D7-A1B8-62C4FF85FBCB}" presName="sibTrans" presStyleCnt="0"/>
      <dgm:spPr/>
    </dgm:pt>
    <dgm:pt modelId="{0D008CED-D45C-4F96-A99B-C0D56AE4F6B8}" type="pres">
      <dgm:prSet presAssocID="{02C24BB9-3AAB-42EA-9516-4B9B879AB4FB}" presName="composite" presStyleCnt="0"/>
      <dgm:spPr/>
    </dgm:pt>
    <dgm:pt modelId="{ACB7C4DB-73FB-4E47-98B4-5AC27F8927E0}" type="pres">
      <dgm:prSet presAssocID="{02C24BB9-3AAB-42EA-9516-4B9B879AB4FB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B7C84503-7C92-4798-9ECC-EB156131D506}" type="presOf" srcId="{02C24BB9-3AAB-42EA-9516-4B9B879AB4FB}" destId="{ACB7C4DB-73FB-4E47-98B4-5AC27F8927E0}" srcOrd="0" destOrd="0" presId="urn:microsoft.com/office/officeart/2005/8/layout/StepDownProcess"/>
    <dgm:cxn modelId="{FFB7AD09-07A7-4D57-89EB-5CC524735E76}" type="presOf" srcId="{43B06662-0E37-456E-A6A8-57A745A19D63}" destId="{17D25627-CFBE-4672-9C92-42FCF57990A5}" srcOrd="0" destOrd="0" presId="urn:microsoft.com/office/officeart/2005/8/layout/StepDownProcess"/>
    <dgm:cxn modelId="{291B2F10-11D6-4DB1-A73A-170689A324CF}" srcId="{43B06662-0E37-456E-A6A8-57A745A19D63}" destId="{565CB608-F90F-4023-A011-9FAFC4A1363A}" srcOrd="0" destOrd="0" parTransId="{33B14382-6B67-403F-8A1D-89305CB83D98}" sibTransId="{72C2BEA7-507D-4794-985A-7C3AEC536A7F}"/>
    <dgm:cxn modelId="{10D07838-3C92-4642-85E6-9B98F0283A03}" type="presOf" srcId="{565CB608-F90F-4023-A011-9FAFC4A1363A}" destId="{8088D4F3-8BD2-4B81-A9EC-2D160893823F}" srcOrd="0" destOrd="0" presId="urn:microsoft.com/office/officeart/2005/8/layout/StepDownProcess"/>
    <dgm:cxn modelId="{75779B55-41BD-4FB1-9B21-A2D57924CF83}" type="presOf" srcId="{879BEB1F-DA85-4565-967D-986AA61A03F6}" destId="{722DC1CB-F3D2-4606-B0C6-DA7BEB10FE1C}" srcOrd="0" destOrd="0" presId="urn:microsoft.com/office/officeart/2005/8/layout/StepDownProcess"/>
    <dgm:cxn modelId="{5D81F482-C188-42BA-AD4A-9724C986B3F1}" srcId="{43B06662-0E37-456E-A6A8-57A745A19D63}" destId="{02C24BB9-3AAB-42EA-9516-4B9B879AB4FB}" srcOrd="2" destOrd="0" parTransId="{A4BBF1DA-DCFC-45D2-AF37-E12A2D6D9128}" sibTransId="{0825E84A-F96D-46E9-A311-3460A3630025}"/>
    <dgm:cxn modelId="{F2F0FECC-328C-419B-863C-2604679A94A7}" srcId="{43B06662-0E37-456E-A6A8-57A745A19D63}" destId="{879BEB1F-DA85-4565-967D-986AA61A03F6}" srcOrd="1" destOrd="0" parTransId="{C50F495B-12AE-46B6-A2D4-6A648FD65141}" sibTransId="{B4381147-1EAA-43D7-A1B8-62C4FF85FBCB}"/>
    <dgm:cxn modelId="{24CE95C0-964B-4DE8-97A3-19ADD2EB8ADB}" type="presParOf" srcId="{17D25627-CFBE-4672-9C92-42FCF57990A5}" destId="{CE00E20C-5782-4A6E-997B-3602D669EF5F}" srcOrd="0" destOrd="0" presId="urn:microsoft.com/office/officeart/2005/8/layout/StepDownProcess"/>
    <dgm:cxn modelId="{ACE1626F-3AEE-4929-9AE0-763DC5DFA57A}" type="presParOf" srcId="{CE00E20C-5782-4A6E-997B-3602D669EF5F}" destId="{354453A1-8DCA-4503-A177-01B86EE814E3}" srcOrd="0" destOrd="0" presId="urn:microsoft.com/office/officeart/2005/8/layout/StepDownProcess"/>
    <dgm:cxn modelId="{49AE06A7-4D5C-401B-9969-6A6652F58B68}" type="presParOf" srcId="{CE00E20C-5782-4A6E-997B-3602D669EF5F}" destId="{8088D4F3-8BD2-4B81-A9EC-2D160893823F}" srcOrd="1" destOrd="0" presId="urn:microsoft.com/office/officeart/2005/8/layout/StepDownProcess"/>
    <dgm:cxn modelId="{14AFDA65-5D89-42AF-87AF-863048714DF7}" type="presParOf" srcId="{CE00E20C-5782-4A6E-997B-3602D669EF5F}" destId="{9A48294A-0189-4D1F-B6B7-F6F3C154953C}" srcOrd="2" destOrd="0" presId="urn:microsoft.com/office/officeart/2005/8/layout/StepDownProcess"/>
    <dgm:cxn modelId="{A7007705-5D2E-49A6-B856-9ECE5D0186AD}" type="presParOf" srcId="{17D25627-CFBE-4672-9C92-42FCF57990A5}" destId="{CDFA1083-13A1-4613-8263-87C7922B9593}" srcOrd="1" destOrd="0" presId="urn:microsoft.com/office/officeart/2005/8/layout/StepDownProcess"/>
    <dgm:cxn modelId="{985C8F8A-6511-4811-9ABD-3116234D2AB2}" type="presParOf" srcId="{17D25627-CFBE-4672-9C92-42FCF57990A5}" destId="{445EE1EB-23FD-442F-B27A-7D5C3CB82FAA}" srcOrd="2" destOrd="0" presId="urn:microsoft.com/office/officeart/2005/8/layout/StepDownProcess"/>
    <dgm:cxn modelId="{1D261FA7-5064-49A9-8415-DF6DC8D39841}" type="presParOf" srcId="{445EE1EB-23FD-442F-B27A-7D5C3CB82FAA}" destId="{349462A9-C25B-42DA-AEC7-3BBF82D9C333}" srcOrd="0" destOrd="0" presId="urn:microsoft.com/office/officeart/2005/8/layout/StepDownProcess"/>
    <dgm:cxn modelId="{FE7A28EA-B2E8-4ADB-A716-797FFC1C9E1E}" type="presParOf" srcId="{445EE1EB-23FD-442F-B27A-7D5C3CB82FAA}" destId="{722DC1CB-F3D2-4606-B0C6-DA7BEB10FE1C}" srcOrd="1" destOrd="0" presId="urn:microsoft.com/office/officeart/2005/8/layout/StepDownProcess"/>
    <dgm:cxn modelId="{E10941DF-8B2C-4CC9-8CCE-4EBF4043A967}" type="presParOf" srcId="{445EE1EB-23FD-442F-B27A-7D5C3CB82FAA}" destId="{78AB8047-BC8C-4C0C-A51F-53A22AB6922A}" srcOrd="2" destOrd="0" presId="urn:microsoft.com/office/officeart/2005/8/layout/StepDownProcess"/>
    <dgm:cxn modelId="{A3B3F137-A990-4D04-A6CF-0C88FD30E9B6}" type="presParOf" srcId="{17D25627-CFBE-4672-9C92-42FCF57990A5}" destId="{CEEE2564-E9B3-4325-8890-AC386E06F08F}" srcOrd="3" destOrd="0" presId="urn:microsoft.com/office/officeart/2005/8/layout/StepDownProcess"/>
    <dgm:cxn modelId="{A8BDA453-20B7-45D8-AC7F-4A09DD39939F}" type="presParOf" srcId="{17D25627-CFBE-4672-9C92-42FCF57990A5}" destId="{0D008CED-D45C-4F96-A99B-C0D56AE4F6B8}" srcOrd="4" destOrd="0" presId="urn:microsoft.com/office/officeart/2005/8/layout/StepDownProcess"/>
    <dgm:cxn modelId="{B1D35130-D23C-4A94-A622-8A7F7EF9BD20}" type="presParOf" srcId="{0D008CED-D45C-4F96-A99B-C0D56AE4F6B8}" destId="{ACB7C4DB-73FB-4E47-98B4-5AC27F8927E0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968440-ACB9-494E-9E90-8D1970082DC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2F6008-30E9-4B23-944F-08161A7F7212}">
      <dgm:prSet phldrT="[Text]"/>
      <dgm:spPr/>
      <dgm:t>
        <a:bodyPr/>
        <a:lstStyle/>
        <a:p>
          <a:r>
            <a:rPr lang="en-US" b="1" dirty="0"/>
            <a:t>2M to Partnership</a:t>
          </a:r>
        </a:p>
      </dgm:t>
    </dgm:pt>
    <dgm:pt modelId="{E4611CBB-44E5-4F18-A825-C74B84E37C8B}" type="parTrans" cxnId="{DA1B7C99-4BDF-498A-A131-28F52EBD614C}">
      <dgm:prSet/>
      <dgm:spPr/>
      <dgm:t>
        <a:bodyPr/>
        <a:lstStyle/>
        <a:p>
          <a:endParaRPr lang="en-US"/>
        </a:p>
      </dgm:t>
    </dgm:pt>
    <dgm:pt modelId="{A6A7F492-5502-42DE-AD18-26E8B39B56E9}" type="sibTrans" cxnId="{DA1B7C99-4BDF-498A-A131-28F52EBD614C}">
      <dgm:prSet/>
      <dgm:spPr/>
      <dgm:t>
        <a:bodyPr/>
        <a:lstStyle/>
        <a:p>
          <a:endParaRPr lang="en-US"/>
        </a:p>
      </dgm:t>
    </dgm:pt>
    <dgm:pt modelId="{84E0CC4A-ABB5-40DA-A0CC-7BA41F39A192}">
      <dgm:prSet phldrT="[Text]"/>
      <dgm:spPr/>
      <dgm:t>
        <a:bodyPr/>
        <a:lstStyle/>
        <a:p>
          <a:r>
            <a:rPr lang="en-US" b="1" dirty="0"/>
            <a:t>Partnership Buys Stock</a:t>
          </a:r>
        </a:p>
      </dgm:t>
    </dgm:pt>
    <dgm:pt modelId="{2E8082BA-F206-459D-B3A1-E3193C29D693}" type="parTrans" cxnId="{7FCA9750-EE94-4B98-B8A3-F8733D40AF1E}">
      <dgm:prSet/>
      <dgm:spPr/>
      <dgm:t>
        <a:bodyPr/>
        <a:lstStyle/>
        <a:p>
          <a:endParaRPr lang="en-US"/>
        </a:p>
      </dgm:t>
    </dgm:pt>
    <dgm:pt modelId="{5DA9F921-8F9A-499E-ACB9-2AA0CA2DC7A5}" type="sibTrans" cxnId="{7FCA9750-EE94-4B98-B8A3-F8733D40AF1E}">
      <dgm:prSet/>
      <dgm:spPr/>
      <dgm:t>
        <a:bodyPr/>
        <a:lstStyle/>
        <a:p>
          <a:endParaRPr lang="en-US"/>
        </a:p>
      </dgm:t>
    </dgm:pt>
    <dgm:pt modelId="{DE28E2CE-A22D-4D76-BB99-781A8F3EC9C6}">
      <dgm:prSet phldrT="[Text]"/>
      <dgm:spPr/>
      <dgm:t>
        <a:bodyPr/>
        <a:lstStyle/>
        <a:p>
          <a:r>
            <a:rPr lang="en-US" b="1" dirty="0"/>
            <a:t>3 Partners Remain</a:t>
          </a:r>
        </a:p>
      </dgm:t>
    </dgm:pt>
    <dgm:pt modelId="{584658FE-4B8A-423E-8654-279C3DA0A97D}" type="parTrans" cxnId="{A172FB91-4393-4A4C-8013-F413E71E6B33}">
      <dgm:prSet/>
      <dgm:spPr/>
      <dgm:t>
        <a:bodyPr/>
        <a:lstStyle/>
        <a:p>
          <a:endParaRPr lang="en-US"/>
        </a:p>
      </dgm:t>
    </dgm:pt>
    <dgm:pt modelId="{865BF38B-00F6-48D6-9A71-40F33E66024F}" type="sibTrans" cxnId="{A172FB91-4393-4A4C-8013-F413E71E6B33}">
      <dgm:prSet/>
      <dgm:spPr/>
      <dgm:t>
        <a:bodyPr/>
        <a:lstStyle/>
        <a:p>
          <a:endParaRPr lang="en-US"/>
        </a:p>
      </dgm:t>
    </dgm:pt>
    <dgm:pt modelId="{67DBFC56-D230-43B0-9C08-E70CE2513447}" type="pres">
      <dgm:prSet presAssocID="{21968440-ACB9-494E-9E90-8D1970082DC3}" presName="rootnode" presStyleCnt="0">
        <dgm:presLayoutVars>
          <dgm:chMax/>
          <dgm:chPref/>
          <dgm:dir/>
          <dgm:animLvl val="lvl"/>
        </dgm:presLayoutVars>
      </dgm:prSet>
      <dgm:spPr/>
    </dgm:pt>
    <dgm:pt modelId="{73EBB9CD-85D6-4F4D-A5EB-722A5B3697C8}" type="pres">
      <dgm:prSet presAssocID="{2B2F6008-30E9-4B23-944F-08161A7F7212}" presName="composite" presStyleCnt="0"/>
      <dgm:spPr/>
    </dgm:pt>
    <dgm:pt modelId="{D555D4F1-1DEE-4422-B628-9F7A5ECE9BD5}" type="pres">
      <dgm:prSet presAssocID="{2B2F6008-30E9-4B23-944F-08161A7F7212}" presName="bentUpArrow1" presStyleLbl="alignImgPlace1" presStyleIdx="0" presStyleCnt="2"/>
      <dgm:spPr/>
    </dgm:pt>
    <dgm:pt modelId="{4AEAA7A0-C845-451E-A05A-940BFA93C95E}" type="pres">
      <dgm:prSet presAssocID="{2B2F6008-30E9-4B23-944F-08161A7F7212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A0663BF9-8F5E-4519-8EB5-C6BA80B8074A}" type="pres">
      <dgm:prSet presAssocID="{2B2F6008-30E9-4B23-944F-08161A7F7212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866076E-10E6-466C-892B-58281EF02D35}" type="pres">
      <dgm:prSet presAssocID="{A6A7F492-5502-42DE-AD18-26E8B39B56E9}" presName="sibTrans" presStyleCnt="0"/>
      <dgm:spPr/>
    </dgm:pt>
    <dgm:pt modelId="{CB7C4EFD-AE8F-45DA-862A-F4637ECC7090}" type="pres">
      <dgm:prSet presAssocID="{84E0CC4A-ABB5-40DA-A0CC-7BA41F39A192}" presName="composite" presStyleCnt="0"/>
      <dgm:spPr/>
    </dgm:pt>
    <dgm:pt modelId="{41F72B6A-6171-4A7D-AE51-4F716955C1BD}" type="pres">
      <dgm:prSet presAssocID="{84E0CC4A-ABB5-40DA-A0CC-7BA41F39A192}" presName="bentUpArrow1" presStyleLbl="alignImgPlace1" presStyleIdx="1" presStyleCnt="2"/>
      <dgm:spPr/>
    </dgm:pt>
    <dgm:pt modelId="{F9D5006F-8CAB-4FE5-8E78-C3DEEDB06DED}" type="pres">
      <dgm:prSet presAssocID="{84E0CC4A-ABB5-40DA-A0CC-7BA41F39A19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03285C5-F9BE-4A48-9EE5-87FCE496638D}" type="pres">
      <dgm:prSet presAssocID="{84E0CC4A-ABB5-40DA-A0CC-7BA41F39A192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E64C2F94-400C-4C78-83AB-7E3C8D01C93E}" type="pres">
      <dgm:prSet presAssocID="{5DA9F921-8F9A-499E-ACB9-2AA0CA2DC7A5}" presName="sibTrans" presStyleCnt="0"/>
      <dgm:spPr/>
    </dgm:pt>
    <dgm:pt modelId="{B6C3A5CC-77BF-4463-805D-410E8F44AD2E}" type="pres">
      <dgm:prSet presAssocID="{DE28E2CE-A22D-4D76-BB99-781A8F3EC9C6}" presName="composite" presStyleCnt="0"/>
      <dgm:spPr/>
    </dgm:pt>
    <dgm:pt modelId="{6933334A-02FB-44AA-95B7-7C12CFE27CF7}" type="pres">
      <dgm:prSet presAssocID="{DE28E2CE-A22D-4D76-BB99-781A8F3EC9C6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6E9F605-8461-4FEB-8ECB-40CD47F5A3DE}" type="presOf" srcId="{2B2F6008-30E9-4B23-944F-08161A7F7212}" destId="{4AEAA7A0-C845-451E-A05A-940BFA93C95E}" srcOrd="0" destOrd="0" presId="urn:microsoft.com/office/officeart/2005/8/layout/StepDownProcess"/>
    <dgm:cxn modelId="{AE817E09-9751-49C6-A618-6A90099B14EC}" type="presOf" srcId="{84E0CC4A-ABB5-40DA-A0CC-7BA41F39A192}" destId="{F9D5006F-8CAB-4FE5-8E78-C3DEEDB06DED}" srcOrd="0" destOrd="0" presId="urn:microsoft.com/office/officeart/2005/8/layout/StepDownProcess"/>
    <dgm:cxn modelId="{7FCA9750-EE94-4B98-B8A3-F8733D40AF1E}" srcId="{21968440-ACB9-494E-9E90-8D1970082DC3}" destId="{84E0CC4A-ABB5-40DA-A0CC-7BA41F39A192}" srcOrd="1" destOrd="0" parTransId="{2E8082BA-F206-459D-B3A1-E3193C29D693}" sibTransId="{5DA9F921-8F9A-499E-ACB9-2AA0CA2DC7A5}"/>
    <dgm:cxn modelId="{A172FB91-4393-4A4C-8013-F413E71E6B33}" srcId="{21968440-ACB9-494E-9E90-8D1970082DC3}" destId="{DE28E2CE-A22D-4D76-BB99-781A8F3EC9C6}" srcOrd="2" destOrd="0" parTransId="{584658FE-4B8A-423E-8654-279C3DA0A97D}" sibTransId="{865BF38B-00F6-48D6-9A71-40F33E66024F}"/>
    <dgm:cxn modelId="{DA1B7C99-4BDF-498A-A131-28F52EBD614C}" srcId="{21968440-ACB9-494E-9E90-8D1970082DC3}" destId="{2B2F6008-30E9-4B23-944F-08161A7F7212}" srcOrd="0" destOrd="0" parTransId="{E4611CBB-44E5-4F18-A825-C74B84E37C8B}" sibTransId="{A6A7F492-5502-42DE-AD18-26E8B39B56E9}"/>
    <dgm:cxn modelId="{105E33BC-7461-44AA-9020-12CE87E566DA}" type="presOf" srcId="{DE28E2CE-A22D-4D76-BB99-781A8F3EC9C6}" destId="{6933334A-02FB-44AA-95B7-7C12CFE27CF7}" srcOrd="0" destOrd="0" presId="urn:microsoft.com/office/officeart/2005/8/layout/StepDownProcess"/>
    <dgm:cxn modelId="{47079BBE-4A46-42CF-BB19-FE5175B15D59}" type="presOf" srcId="{21968440-ACB9-494E-9E90-8D1970082DC3}" destId="{67DBFC56-D230-43B0-9C08-E70CE2513447}" srcOrd="0" destOrd="0" presId="urn:microsoft.com/office/officeart/2005/8/layout/StepDownProcess"/>
    <dgm:cxn modelId="{7606CCF2-DE76-4A26-A98E-0A4EB3BF8655}" type="presParOf" srcId="{67DBFC56-D230-43B0-9C08-E70CE2513447}" destId="{73EBB9CD-85D6-4F4D-A5EB-722A5B3697C8}" srcOrd="0" destOrd="0" presId="urn:microsoft.com/office/officeart/2005/8/layout/StepDownProcess"/>
    <dgm:cxn modelId="{91C7F00E-CB6F-41E0-8938-74EBFAA40FA2}" type="presParOf" srcId="{73EBB9CD-85D6-4F4D-A5EB-722A5B3697C8}" destId="{D555D4F1-1DEE-4422-B628-9F7A5ECE9BD5}" srcOrd="0" destOrd="0" presId="urn:microsoft.com/office/officeart/2005/8/layout/StepDownProcess"/>
    <dgm:cxn modelId="{E434EE28-98D0-4722-91A9-85FEAD65278D}" type="presParOf" srcId="{73EBB9CD-85D6-4F4D-A5EB-722A5B3697C8}" destId="{4AEAA7A0-C845-451E-A05A-940BFA93C95E}" srcOrd="1" destOrd="0" presId="urn:microsoft.com/office/officeart/2005/8/layout/StepDownProcess"/>
    <dgm:cxn modelId="{0D6C612E-32BC-4778-99EF-2EE6C80B3282}" type="presParOf" srcId="{73EBB9CD-85D6-4F4D-A5EB-722A5B3697C8}" destId="{A0663BF9-8F5E-4519-8EB5-C6BA80B8074A}" srcOrd="2" destOrd="0" presId="urn:microsoft.com/office/officeart/2005/8/layout/StepDownProcess"/>
    <dgm:cxn modelId="{BD908C12-0A09-4D98-BA71-5FAA3716EF0B}" type="presParOf" srcId="{67DBFC56-D230-43B0-9C08-E70CE2513447}" destId="{2866076E-10E6-466C-892B-58281EF02D35}" srcOrd="1" destOrd="0" presId="urn:microsoft.com/office/officeart/2005/8/layout/StepDownProcess"/>
    <dgm:cxn modelId="{A13AD102-AE18-4C9A-A0FD-DFD74DA42651}" type="presParOf" srcId="{67DBFC56-D230-43B0-9C08-E70CE2513447}" destId="{CB7C4EFD-AE8F-45DA-862A-F4637ECC7090}" srcOrd="2" destOrd="0" presId="urn:microsoft.com/office/officeart/2005/8/layout/StepDownProcess"/>
    <dgm:cxn modelId="{F037C717-D470-4817-A2EB-AD8B36CE30CC}" type="presParOf" srcId="{CB7C4EFD-AE8F-45DA-862A-F4637ECC7090}" destId="{41F72B6A-6171-4A7D-AE51-4F716955C1BD}" srcOrd="0" destOrd="0" presId="urn:microsoft.com/office/officeart/2005/8/layout/StepDownProcess"/>
    <dgm:cxn modelId="{B184B119-CFBA-4739-BF7B-6FD2AFF25907}" type="presParOf" srcId="{CB7C4EFD-AE8F-45DA-862A-F4637ECC7090}" destId="{F9D5006F-8CAB-4FE5-8E78-C3DEEDB06DED}" srcOrd="1" destOrd="0" presId="urn:microsoft.com/office/officeart/2005/8/layout/StepDownProcess"/>
    <dgm:cxn modelId="{BAFFEDAA-09ED-409D-B9E9-BE3A60CC17B7}" type="presParOf" srcId="{CB7C4EFD-AE8F-45DA-862A-F4637ECC7090}" destId="{E03285C5-F9BE-4A48-9EE5-87FCE496638D}" srcOrd="2" destOrd="0" presId="urn:microsoft.com/office/officeart/2005/8/layout/StepDownProcess"/>
    <dgm:cxn modelId="{B5DF38A0-E534-42E8-9D0D-1738EA506CE8}" type="presParOf" srcId="{67DBFC56-D230-43B0-9C08-E70CE2513447}" destId="{E64C2F94-400C-4C78-83AB-7E3C8D01C93E}" srcOrd="3" destOrd="0" presId="urn:microsoft.com/office/officeart/2005/8/layout/StepDownProcess"/>
    <dgm:cxn modelId="{E47E66A0-A6CA-4DC2-AB17-7D93DD90CF46}" type="presParOf" srcId="{67DBFC56-D230-43B0-9C08-E70CE2513447}" destId="{B6C3A5CC-77BF-4463-805D-410E8F44AD2E}" srcOrd="4" destOrd="0" presId="urn:microsoft.com/office/officeart/2005/8/layout/StepDownProcess"/>
    <dgm:cxn modelId="{A8E11B52-8B15-4749-80A7-A8C86127B445}" type="presParOf" srcId="{B6C3A5CC-77BF-4463-805D-410E8F44AD2E}" destId="{6933334A-02FB-44AA-95B7-7C12CFE27CF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453A1-8DCA-4503-A177-01B86EE814E3}">
      <dsp:nvSpPr>
        <dsp:cNvPr id="0" name=""/>
        <dsp:cNvSpPr/>
      </dsp:nvSpPr>
      <dsp:spPr>
        <a:xfrm rot="5400000">
          <a:off x="741428" y="508254"/>
          <a:ext cx="449507" cy="5117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8D4F3-8BD2-4B81-A9EC-2D160893823F}">
      <dsp:nvSpPr>
        <dsp:cNvPr id="0" name=""/>
        <dsp:cNvSpPr/>
      </dsp:nvSpPr>
      <dsp:spPr>
        <a:xfrm>
          <a:off x="622336" y="9966"/>
          <a:ext cx="756705" cy="5296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2M to Co. </a:t>
          </a:r>
        </a:p>
      </dsp:txBody>
      <dsp:txXfrm>
        <a:off x="648197" y="35827"/>
        <a:ext cx="704983" cy="477947"/>
      </dsp:txXfrm>
    </dsp:sp>
    <dsp:sp modelId="{9A48294A-0189-4D1F-B6B7-F6F3C154953C}">
      <dsp:nvSpPr>
        <dsp:cNvPr id="0" name=""/>
        <dsp:cNvSpPr/>
      </dsp:nvSpPr>
      <dsp:spPr>
        <a:xfrm>
          <a:off x="1379041" y="60482"/>
          <a:ext cx="550355" cy="42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462A9-C25B-42DA-AEC7-3BBF82D9C333}">
      <dsp:nvSpPr>
        <dsp:cNvPr id="0" name=""/>
        <dsp:cNvSpPr/>
      </dsp:nvSpPr>
      <dsp:spPr>
        <a:xfrm rot="5400000">
          <a:off x="1368817" y="1103248"/>
          <a:ext cx="449507" cy="5117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DC1CB-F3D2-4606-B0C6-DA7BEB10FE1C}">
      <dsp:nvSpPr>
        <dsp:cNvPr id="0" name=""/>
        <dsp:cNvSpPr/>
      </dsp:nvSpPr>
      <dsp:spPr>
        <a:xfrm>
          <a:off x="1249725" y="604960"/>
          <a:ext cx="756705" cy="5296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 Buys Stock </a:t>
          </a:r>
        </a:p>
      </dsp:txBody>
      <dsp:txXfrm>
        <a:off x="1275586" y="630821"/>
        <a:ext cx="704983" cy="477947"/>
      </dsp:txXfrm>
    </dsp:sp>
    <dsp:sp modelId="{78AB8047-BC8C-4C0C-A51F-53A22AB6922A}">
      <dsp:nvSpPr>
        <dsp:cNvPr id="0" name=""/>
        <dsp:cNvSpPr/>
      </dsp:nvSpPr>
      <dsp:spPr>
        <a:xfrm>
          <a:off x="2006431" y="655476"/>
          <a:ext cx="550355" cy="42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7C4DB-73FB-4E47-98B4-5AC27F8927E0}">
      <dsp:nvSpPr>
        <dsp:cNvPr id="0" name=""/>
        <dsp:cNvSpPr/>
      </dsp:nvSpPr>
      <dsp:spPr>
        <a:xfrm>
          <a:off x="1877115" y="1199953"/>
          <a:ext cx="756705" cy="5296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3 Remining </a:t>
          </a:r>
        </a:p>
      </dsp:txBody>
      <dsp:txXfrm>
        <a:off x="1902976" y="1225814"/>
        <a:ext cx="704983" cy="477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5D4F1-1DEE-4422-B628-9F7A5ECE9BD5}">
      <dsp:nvSpPr>
        <dsp:cNvPr id="0" name=""/>
        <dsp:cNvSpPr/>
      </dsp:nvSpPr>
      <dsp:spPr>
        <a:xfrm rot="5400000">
          <a:off x="936573" y="508254"/>
          <a:ext cx="449507" cy="5117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AA7A0-C845-451E-A05A-940BFA93C95E}">
      <dsp:nvSpPr>
        <dsp:cNvPr id="0" name=""/>
        <dsp:cNvSpPr/>
      </dsp:nvSpPr>
      <dsp:spPr>
        <a:xfrm>
          <a:off x="817481" y="9966"/>
          <a:ext cx="756705" cy="5296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2M to Partnership</a:t>
          </a:r>
        </a:p>
      </dsp:txBody>
      <dsp:txXfrm>
        <a:off x="843342" y="35827"/>
        <a:ext cx="704983" cy="477947"/>
      </dsp:txXfrm>
    </dsp:sp>
    <dsp:sp modelId="{A0663BF9-8F5E-4519-8EB5-C6BA80B8074A}">
      <dsp:nvSpPr>
        <dsp:cNvPr id="0" name=""/>
        <dsp:cNvSpPr/>
      </dsp:nvSpPr>
      <dsp:spPr>
        <a:xfrm>
          <a:off x="1574187" y="60482"/>
          <a:ext cx="550355" cy="42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72B6A-6171-4A7D-AE51-4F716955C1BD}">
      <dsp:nvSpPr>
        <dsp:cNvPr id="0" name=""/>
        <dsp:cNvSpPr/>
      </dsp:nvSpPr>
      <dsp:spPr>
        <a:xfrm rot="5400000">
          <a:off x="1563963" y="1103248"/>
          <a:ext cx="449507" cy="5117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5006F-8CAB-4FE5-8E78-C3DEEDB06DED}">
      <dsp:nvSpPr>
        <dsp:cNvPr id="0" name=""/>
        <dsp:cNvSpPr/>
      </dsp:nvSpPr>
      <dsp:spPr>
        <a:xfrm>
          <a:off x="1444871" y="604960"/>
          <a:ext cx="756705" cy="5296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Partnership Buys Stock</a:t>
          </a:r>
        </a:p>
      </dsp:txBody>
      <dsp:txXfrm>
        <a:off x="1470732" y="630821"/>
        <a:ext cx="704983" cy="477947"/>
      </dsp:txXfrm>
    </dsp:sp>
    <dsp:sp modelId="{E03285C5-F9BE-4A48-9EE5-87FCE496638D}">
      <dsp:nvSpPr>
        <dsp:cNvPr id="0" name=""/>
        <dsp:cNvSpPr/>
      </dsp:nvSpPr>
      <dsp:spPr>
        <a:xfrm>
          <a:off x="2201576" y="655476"/>
          <a:ext cx="550355" cy="42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33334A-02FB-44AA-95B7-7C12CFE27CF7}">
      <dsp:nvSpPr>
        <dsp:cNvPr id="0" name=""/>
        <dsp:cNvSpPr/>
      </dsp:nvSpPr>
      <dsp:spPr>
        <a:xfrm>
          <a:off x="2072260" y="1199953"/>
          <a:ext cx="756705" cy="5296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3 Partners Remain</a:t>
          </a:r>
        </a:p>
      </dsp:txBody>
      <dsp:txXfrm>
        <a:off x="2098121" y="1225814"/>
        <a:ext cx="704983" cy="477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10/26/2023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ck/a?!&amp;&amp;p=3834b2b984bb9150JmltdHM9MTY5ODI3ODQwMCZpZ3VpZD0wYWZlZDUxNC0zMjAxLTY2MjgtMzQ3Yi1jNmEyMzM5YzY3ZjUmaW5zaWQ9NTgwOA&amp;ptn=3&amp;hsh=3&amp;fclid=0afed514-3201-6628-347b-c6a2339c67f5&amp;psq=is+there+capital+gain+tax+at+state+level&amp;u=a1aHR0cHM6Ly90YXhmb3VuZGF0aW9uLm9yZy9ob3ctaGlnaC1hcmUtY2FwaXRhbC1nYWlucy10YXhlcy15b3VyLXN0YXRlLw&amp;ntb=1" TargetMode="External"/><Relationship Id="rId13" Type="http://schemas.openxmlformats.org/officeDocument/2006/relationships/hyperlink" Target="https://www.bing.com/ck/a?!&amp;&amp;p=ea9b1693487a52a2JmltdHM9MTY5ODI3ODQwMCZpZ3VpZD0wYWZlZDUxNC0zMjAxLTY2MjgtMzQ3Yi1jNmEyMzM5YzY3ZjUmaW5zaWQ9NTgxMw&amp;ptn=3&amp;hsh=3&amp;fclid=0afed514-3201-6628-347b-c6a2339c67f5&amp;psq=is+there+capital+gain+tax+at+state+level&amp;u=a1aHR0cHM6Ly9tb25leS51c25ld3MuY29tL2ludmVzdGluZy90ZXJtL2NhcGl0YWwtZ2FpbnMtdGF4&amp;ntb=1" TargetMode="External"/><Relationship Id="rId3" Type="http://schemas.openxmlformats.org/officeDocument/2006/relationships/hyperlink" Target="https://www.cbpp.org/research/state-budget-and-tax/state-taxes-on-capital-gains" TargetMode="External"/><Relationship Id="rId7" Type="http://schemas.openxmlformats.org/officeDocument/2006/relationships/hyperlink" Target="https://www.bing.com/ck/a?!&amp;&amp;p=7d8ab1549cfe49b9JmltdHM9MTY5ODI3ODQwMCZpZ3VpZD0wYWZlZDUxNC0zMjAxLTY2MjgtMzQ3Yi1jNmEyMzM5YzY3ZjUmaW5zaWQ9NTgwNw&amp;ptn=3&amp;hsh=3&amp;fclid=0afed514-3201-6628-347b-c6a2339c67f5&amp;psq=is+there+capital+gain+tax+at+state+level&amp;u=a1aHR0cHM6Ly93d3cucmVhbGl6ZWQxMDMxLmNvbS9ibG9nL2RvLXlvdS1wYXktc3RhdGUtdGF4ZXMtb24tY2FwaXRhbC1nYWlucw&amp;ntb=1" TargetMode="External"/><Relationship Id="rId12" Type="http://schemas.openxmlformats.org/officeDocument/2006/relationships/hyperlink" Target="https://www.bing.com/ck/a?!&amp;&amp;p=f0c38c9ad23a12dbJmltdHM9MTY5ODI3ODQwMCZpZ3VpZD0wYWZlZDUxNC0zMjAxLTY2MjgtMzQ3Yi1jNmEyMzM5YzY3ZjUmaW5zaWQ9NTgxMg&amp;ptn=3&amp;hsh=3&amp;fclid=0afed514-3201-6628-347b-c6a2339c67f5&amp;psq=is+there+capital+gain+tax+at+state+level&amp;u=a1aHR0cHM6Ly90YXhmb3VuZGF0aW9uLm9yZy9ob3ctaGlnaC1hcmUtY2FwaXRhbC1nYWlucy10YXgtcmF0ZXMteW91ci1zdGF0ZQ&amp;ntb=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ing.com/ck/a?!&amp;&amp;p=95339ee35c6056d4JmltdHM9MTY5ODI3ODQwMCZpZ3VpZD0wYWZlZDUxNC0zMjAxLTY2MjgtMzQ3Yi1jNmEyMzM5YzY3ZjUmaW5zaWQ9NTgwNg&amp;ptn=3&amp;hsh=3&amp;fclid=0afed514-3201-6628-347b-c6a2339c67f5&amp;psq=is+there+capital+gain+tax+at+state+level&amp;u=a1aHR0cHM6Ly93d3cuY2JwcC5vcmcvcmVzZWFyY2gvc3RhdGUtYnVkZ2V0LWFuZC10YXgvc3RhdGUtdGF4ZXMtb24tY2FwaXRhbC1nYWlucw&amp;ntb=1" TargetMode="External"/><Relationship Id="rId11" Type="http://schemas.openxmlformats.org/officeDocument/2006/relationships/hyperlink" Target="https://www.bing.com/ck/a?!&amp;&amp;p=85ac9f735ba6abfbJmltdHM9MTY5ODI3ODQwMCZpZ3VpZD0wYWZlZDUxNC0zMjAxLTY2MjgtMzQ3Yi1jNmEyMzM5YzY3ZjUmaW5zaWQ9NTgxMQ&amp;ptn=3&amp;hsh=3&amp;fclid=0afed514-3201-6628-347b-c6a2339c67f5&amp;psq=is+there+capital+gain+tax+at+state+level&amp;u=a1aHR0cHM6Ly90YXhmb3VuZGF0aW9uLm9yZy9ob3ctaGlnaC1hcmUtY2FwaXRhbC1nYWlucy10YXgtcmF0ZXMteW91ci1zdGF0ZQ&amp;ntb=1" TargetMode="External"/><Relationship Id="rId5" Type="http://schemas.openxmlformats.org/officeDocument/2006/relationships/hyperlink" Target="https://www.bing.com/ck/a?!&amp;&amp;p=c77903a441d5dad2JmltdHM9MTY5ODI3ODQwMCZpZ3VpZD0wYWZlZDUxNC0zMjAxLTY2MjgtMzQ3Yi1jNmEyMzM5YzY3ZjUmaW5zaWQ9NTgwNQ&amp;ptn=3&amp;hsh=3&amp;fclid=0afed514-3201-6628-347b-c6a2339c67f5&amp;psq=is+there+capital+gain+tax+at+state+level&amp;u=a1aHR0cHM6Ly93d3cuY2JwcC5vcmcvcmVzZWFyY2gvc3RhdGUtYnVkZ2V0LWFuZC10YXgvc3RhdGUtdGF4ZXMtb24tY2FwaXRhbC1nYWlucw&amp;ntb=1" TargetMode="External"/><Relationship Id="rId10" Type="http://schemas.openxmlformats.org/officeDocument/2006/relationships/hyperlink" Target="https://www.bing.com/ck/a?!&amp;&amp;p=daa8ea8c199ab5d5JmltdHM9MTY5ODI3ODQwMCZpZ3VpZD0wYWZlZDUxNC0zMjAxLTY2MjgtMzQ3Yi1jNmEyMzM5YzY3ZjUmaW5zaWQ9NTgxMA&amp;ptn=3&amp;hsh=3&amp;fclid=0afed514-3201-6628-347b-c6a2339c67f5&amp;psq=is+there+capital+gain+tax+at+state+level&amp;u=a1aHR0cHM6Ly90YXhmb3VuZGF0aW9uLm9yZy9ob3ctaGlnaC1hcmUtY2FwaXRhbC1nYWlucy10YXgtcmF0ZXMteW91ci1zdGF0ZQ&amp;ntb=1" TargetMode="External"/><Relationship Id="rId4" Type="http://schemas.openxmlformats.org/officeDocument/2006/relationships/hyperlink" Target="https://www.bing.com/ck/a?!&amp;&amp;p=5634166fca80005fJmltdHM9MTY5ODI3ODQwMCZpZ3VpZD0wYWZlZDUxNC0zMjAxLTY2MjgtMzQ3Yi1jNmEyMzM5YzY3ZjUmaW5zaWQ9NTc5OQ&amp;ptn=3&amp;hsh=3&amp;fclid=0afed514-3201-6628-347b-c6a2339c67f5&amp;psq=is+there+capital+gain+tax+at+state+level&amp;u=a1aHR0cHM6Ly93d3cuY2JwcC5vcmcvcmVzZWFyY2gvc3RhdGUtYnVkZ2V0LWFuZC10YXgvc3RhdGUtdGF4ZXMtb24tY2FwaXRhbC1nYWlucw&amp;ntb=1" TargetMode="External"/><Relationship Id="rId9" Type="http://schemas.openxmlformats.org/officeDocument/2006/relationships/hyperlink" Target="https://www.bing.com/ck/a?!&amp;&amp;p=230166e97989f8baJmltdHM9MTY5ODI3ODQwMCZpZ3VpZD0wYWZlZDUxNC0zMjAxLTY2MjgtMzQ3Yi1jNmEyMzM5YzY3ZjUmaW5zaWQ9NTgwOQ&amp;ptn=3&amp;hsh=3&amp;fclid=0afed514-3201-6628-347b-c6a2339c67f5&amp;psq=is+there+capital+gain+tax+at+state+level&amp;u=a1aHR0cHM6Ly90YXhmb3VuZGF0aW9uLm9yZy9ob3ctaGlnaC1hcmUtY2FwaXRhbC1nYWlucy10YXhlcy15b3VyLXN0YXRlLw&amp;ntb=1" TargetMode="External"/><Relationship Id="rId14" Type="http://schemas.openxmlformats.org/officeDocument/2006/relationships/hyperlink" Target="https://www.bing.com/ck/a?!&amp;&amp;p=facbf35d3dc32aedJmltdHM9MTY5ODI3ODQwMCZpZ3VpZD0wYWZlZDUxNC0zMjAxLTY2MjgtMzQ3Yi1jNmEyMzM5YzY3ZjUmaW5zaWQ9NTgxNA&amp;ptn=3&amp;hsh=3&amp;fclid=0afed514-3201-6628-347b-c6a2339c67f5&amp;psq=is+there+capital+gain+tax+at+state+level&amp;u=a1aHR0cHM6Ly9tb25leS51c25ld3MuY29tL2ludmVzdGluZy90ZXJtL2NhcGl0YWwtZ2FpbnMtdGF4&amp;ntb=1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269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3879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7093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u="none" strike="noStrike" dirty="0">
                <a:solidFill>
                  <a:srgbClr val="0563C1"/>
                </a:solidFill>
                <a:effectLst/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Taxes on Capital Gains </a:t>
            </a:r>
            <a:r>
              <a:rPr lang="en-US" b="0" i="0" u="none" strike="noStrike" dirty="0">
                <a:solidFill>
                  <a:srgbClr val="0563C1"/>
                </a:solidFill>
                <a:effectLst/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varies depending on the state and the income level of the taxpayer</a:t>
            </a:r>
            <a:r>
              <a:rPr lang="en-US" b="0" i="0" u="none" dirty="0">
                <a:solidFill>
                  <a:schemeClr val="tx1"/>
                </a:solidFill>
                <a:effectLst/>
                <a:latin typeface="-apple-system"/>
              </a:rPr>
              <a:t> </a:t>
            </a:r>
          </a:p>
          <a:p>
            <a:pPr algn="l"/>
            <a:r>
              <a:rPr lang="en-US" b="0" i="0" u="none" dirty="0">
                <a:solidFill>
                  <a:schemeClr val="tx1"/>
                </a:solidFill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 states tax income from investments and income from work at the same rate, while others tax capital gains less than ordinary income or not at all</a:t>
            </a:r>
            <a:r>
              <a:rPr lang="en-US" b="1" i="0" u="none" strike="noStrike" baseline="30000" dirty="0">
                <a:solidFill>
                  <a:schemeClr val="tx1"/>
                </a:solidFill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b="1" i="0" u="none" strike="noStrike" baseline="30000" dirty="0">
                <a:solidFill>
                  <a:schemeClr val="tx1"/>
                </a:solidFill>
                <a:effectLst/>
                <a:latin typeface="-apple-syste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b="0" i="0" u="none" dirty="0">
                <a:solidFill>
                  <a:schemeClr val="tx1"/>
                </a:solidFill>
                <a:effectLst/>
                <a:latin typeface="-apple-system"/>
              </a:rPr>
              <a:t>. </a:t>
            </a:r>
          </a:p>
          <a:p>
            <a:pPr algn="l"/>
            <a:r>
              <a:rPr lang="en-US" b="0" i="0" u="none" strike="noStrike" dirty="0">
                <a:solidFill>
                  <a:schemeClr val="tx1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highest state capital gains tax rate is 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33 percent in California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and the lowest is 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 percent in the nine states with no personal income 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tax</a:t>
            </a:r>
            <a:r>
              <a:rPr lang="en-US" b="1" i="0" u="none" strike="noStrike" baseline="30000" dirty="0">
                <a:solidFill>
                  <a:schemeClr val="tx1"/>
                </a:solidFill>
                <a:effectLst/>
                <a:latin typeface="-apple-syste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en-US" b="1" i="0" u="none" strike="noStrike" baseline="30000" dirty="0">
                <a:solidFill>
                  <a:schemeClr val="tx1"/>
                </a:solidFill>
                <a:effectLst/>
                <a:latin typeface="-apple-syste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lang="en-US" b="0" i="0" u="none" dirty="0">
                <a:solidFill>
                  <a:schemeClr val="tx1"/>
                </a:solidFill>
                <a:effectLst/>
                <a:latin typeface="-apple-system"/>
              </a:rPr>
              <a:t>. </a:t>
            </a:r>
          </a:p>
          <a:p>
            <a:pPr algn="l"/>
            <a:r>
              <a:rPr lang="en-US" b="0" i="0" u="none" strike="noStrike" dirty="0">
                <a:solidFill>
                  <a:srgbClr val="0563C1"/>
                </a:solidFill>
                <a:effectLst/>
                <a:latin typeface="-apple-syste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</a:t>
            </a:r>
            <a:r>
              <a:rPr lang="en-US" b="1" i="0" u="none" strike="noStrike" dirty="0">
                <a:solidFill>
                  <a:srgbClr val="0563C1"/>
                </a:solidFill>
                <a:effectLst/>
                <a:latin typeface="-apple-syste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average across all states is 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-apple-system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28.7 percent</a:t>
            </a:r>
            <a:r>
              <a:rPr lang="en-US" b="1" i="0" u="none" strike="noStrike" baseline="30000" dirty="0">
                <a:solidFill>
                  <a:schemeClr val="tx1"/>
                </a:solidFill>
                <a:effectLst/>
                <a:latin typeface="-apple-syste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lang="en-US" b="0" i="0" u="none" dirty="0">
                <a:solidFill>
                  <a:schemeClr val="tx1"/>
                </a:solidFill>
                <a:effectLst/>
                <a:latin typeface="-apple-system"/>
              </a:rPr>
              <a:t>. </a:t>
            </a:r>
          </a:p>
          <a:p>
            <a:pPr algn="l"/>
            <a:r>
              <a:rPr lang="en-US" b="0" i="0" u="none" strike="noStrike" dirty="0">
                <a:solidFill>
                  <a:schemeClr val="tx1"/>
                </a:solidFill>
                <a:effectLst/>
                <a:latin typeface="-apple-system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There are also three federal long-term capital gains tax brackets: 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-apple-system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 percent, 15 percent, and 20 percent</a:t>
            </a:r>
            <a:r>
              <a:rPr lang="en-US" b="1" i="0" u="none" strike="noStrike" baseline="30000" dirty="0">
                <a:solidFill>
                  <a:schemeClr val="tx1"/>
                </a:solidFill>
                <a:effectLst/>
                <a:latin typeface="-apple-system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en-US" b="1" i="0" u="none" dirty="0">
                <a:solidFill>
                  <a:schemeClr val="tx1"/>
                </a:solidFill>
                <a:effectLst/>
                <a:latin typeface="-apple-system"/>
              </a:rPr>
              <a:t>.</a:t>
            </a:r>
          </a:p>
          <a:p>
            <a:r>
              <a:rPr lang="en-US" dirty="0"/>
              <a:t>Example = 20% Federal + 28% State = 48%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01252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D261C-63D0-4C68-85B2-A170D084686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3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0427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2270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44BD-DF75-46D9-8762-10D34356ED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01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1814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444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F4BB5-40EE-4AD1-A578-A4A6542D507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2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 txBox="1">
            <a:spLocks noGrp="1" noChangeArrowheads="1"/>
          </p:cNvSpPr>
          <p:nvPr/>
        </p:nvSpPr>
        <p:spPr bwMode="auto">
          <a:xfrm>
            <a:off x="4151609" y="8733192"/>
            <a:ext cx="3176056" cy="45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/>
            <a:fld id="{7AE10819-636E-41DF-A832-CA0937B5E7A0}" type="slidenum">
              <a:rPr lang="en-US" sz="1200">
                <a:latin typeface="Calibri" pitchFamily="34" charset="0"/>
              </a:rPr>
              <a:pPr algn="r"/>
              <a:t>2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6009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178AD5-5D01-4A99-8191-EDE5920547E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41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178AD5-5D01-4A99-8191-EDE5920547E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68762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555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4656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798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hyperlink" Target="https://www.mmwb.nl/aanbieder-beleggingen-levensverzekeringen-opnieuw-veroordeeld-60-jaa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5" Type="http://schemas.openxmlformats.org/officeDocument/2006/relationships/hyperlink" Target="http://www.flickr.com/photos/wallyg/944500619/" TargetMode="Externa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xhere.com/en/photo/157302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0311" y="2811053"/>
            <a:ext cx="9561689" cy="1261295"/>
          </a:xfrm>
        </p:spPr>
        <p:txBody>
          <a:bodyPr/>
          <a:lstStyle/>
          <a:p>
            <a:pPr algn="l"/>
            <a:r>
              <a:rPr lang="en-US" sz="5400" dirty="0"/>
              <a:t>Business Continuity Considerations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MICA 2023 Fall Business Meeting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7EDC78-6A8C-E376-44DC-9A8E42AB496C}"/>
              </a:ext>
            </a:extLst>
          </p:cNvPr>
          <p:cNvSpPr txBox="1"/>
          <p:nvPr/>
        </p:nvSpPr>
        <p:spPr>
          <a:xfrm>
            <a:off x="8321040" y="5584090"/>
            <a:ext cx="364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+mj-lt"/>
              </a:rPr>
              <a:t>Dyanne Ross-Hanson</a:t>
            </a:r>
          </a:p>
          <a:p>
            <a:r>
              <a:rPr lang="en-US" b="1" i="1" dirty="0">
                <a:latin typeface="+mj-lt"/>
              </a:rPr>
              <a:t>Exit Planning Strategies, LLC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FE7D6A3-A762-B1A9-A48C-84808E55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65" y="68263"/>
            <a:ext cx="7533670" cy="6234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738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C4665A5-0AA6-6533-43E6-42A4917D5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19" y="167723"/>
            <a:ext cx="7625825" cy="6234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1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73DC-49E0-F2FE-5C9D-0DEFEBEE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Cost Basis Adjustment - </a:t>
            </a:r>
            <a:r>
              <a:rPr lang="en-US" i="1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D02C2-4619-9726-63CD-A34E6C22F4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2487" y="1008000"/>
            <a:ext cx="11339513" cy="360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0099"/>
                </a:highlight>
              </a:rPr>
              <a:t>                         </a:t>
            </a:r>
            <a:r>
              <a:rPr lang="en-US" sz="2400" b="1" dirty="0">
                <a:solidFill>
                  <a:schemeClr val="bg1"/>
                </a:solidFill>
                <a:highlight>
                  <a:srgbClr val="000099"/>
                </a:highlight>
              </a:rPr>
              <a:t>Entity Stock Redemption             </a:t>
            </a:r>
            <a:r>
              <a:rPr lang="en-US" sz="2400" b="1" dirty="0">
                <a:solidFill>
                  <a:schemeClr val="bg1"/>
                </a:solidFill>
                <a:highlight>
                  <a:srgbClr val="00009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b="1" dirty="0">
                <a:solidFill>
                  <a:schemeClr val="bg1"/>
                </a:solidFill>
                <a:highlight>
                  <a:srgbClr val="000099"/>
                </a:highlight>
              </a:rPr>
              <a:t>                LLC/Partnership Arrangement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4801B-C9FF-12C9-16F1-DC7F94F0EE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ABC Insulation Inc. Value = </a:t>
            </a:r>
            <a:r>
              <a:rPr lang="en-US" b="1" dirty="0"/>
              <a:t>$8,000,000</a:t>
            </a:r>
          </a:p>
          <a:p>
            <a:pPr marL="0" indent="0">
              <a:buNone/>
            </a:pPr>
            <a:r>
              <a:rPr lang="en-US" dirty="0"/>
              <a:t>4 Equal Owners: </a:t>
            </a:r>
            <a:r>
              <a:rPr lang="en-US" sz="1800" dirty="0"/>
              <a:t>Allison - Jenna - Jeremy – Chad</a:t>
            </a:r>
          </a:p>
          <a:p>
            <a:pPr marL="0" indent="0">
              <a:buNone/>
            </a:pPr>
            <a:r>
              <a:rPr lang="en-US" dirty="0"/>
              <a:t>Each Owner Insured for </a:t>
            </a:r>
            <a:r>
              <a:rPr lang="en-US" b="1" dirty="0"/>
              <a:t>$2M </a:t>
            </a:r>
            <a:r>
              <a:rPr lang="en-US" dirty="0"/>
              <a:t>Death Benefit. </a:t>
            </a:r>
          </a:p>
          <a:p>
            <a:pPr marL="0" indent="0">
              <a:buNone/>
            </a:pPr>
            <a:r>
              <a:rPr lang="en-US" dirty="0"/>
              <a:t>Chad Dies: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Result: </a:t>
            </a:r>
          </a:p>
          <a:p>
            <a:pPr marL="0" indent="0">
              <a:buNone/>
            </a:pPr>
            <a:r>
              <a:rPr lang="en-US" dirty="0"/>
              <a:t>Each shareholder’s interest has been adjusted from </a:t>
            </a:r>
            <a:r>
              <a:rPr lang="en-US" b="1" dirty="0"/>
              <a:t>$2M </a:t>
            </a:r>
            <a:r>
              <a:rPr lang="en-US" dirty="0"/>
              <a:t>to </a:t>
            </a:r>
            <a:r>
              <a:rPr lang="en-US" b="1" dirty="0"/>
              <a:t>$2.67M </a:t>
            </a:r>
            <a:r>
              <a:rPr lang="en-US" dirty="0"/>
              <a:t>value.</a:t>
            </a:r>
          </a:p>
          <a:p>
            <a:pPr marL="0" indent="0">
              <a:buNone/>
            </a:pPr>
            <a:r>
              <a:rPr lang="en-US" b="1" dirty="0"/>
              <a:t>No Cost Basis Adjustment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Upon sale – Capital Gain </a:t>
            </a:r>
            <a:r>
              <a:rPr lang="en-US" b="1" dirty="0"/>
              <a:t>Tax Owed </a:t>
            </a:r>
            <a:r>
              <a:rPr lang="en-US" dirty="0"/>
              <a:t>= </a:t>
            </a:r>
            <a:r>
              <a:rPr lang="en-US" b="1" dirty="0">
                <a:highlight>
                  <a:srgbClr val="FFFF00"/>
                </a:highlight>
              </a:rPr>
              <a:t>$1,281,600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5371F-868D-41E3-364C-FB7943783D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6297" y="1512000"/>
            <a:ext cx="5472113" cy="468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ABC Insulation Inc Valuation = </a:t>
            </a:r>
            <a:r>
              <a:rPr lang="en-US" b="1" dirty="0"/>
              <a:t>$8,000,000</a:t>
            </a:r>
          </a:p>
          <a:p>
            <a:pPr marL="0" indent="0">
              <a:buNone/>
            </a:pPr>
            <a:r>
              <a:rPr lang="en-US" dirty="0"/>
              <a:t>4 Equal Owners: </a:t>
            </a:r>
            <a:r>
              <a:rPr lang="en-US" sz="1800" dirty="0"/>
              <a:t>Allison - Jenna - Jeremy – Chad</a:t>
            </a:r>
          </a:p>
          <a:p>
            <a:pPr marL="0" indent="0">
              <a:buNone/>
            </a:pPr>
            <a:r>
              <a:rPr lang="en-US" dirty="0"/>
              <a:t>Each Owner Insured for </a:t>
            </a:r>
            <a:r>
              <a:rPr lang="en-US" b="1" dirty="0"/>
              <a:t>$2M </a:t>
            </a:r>
            <a:r>
              <a:rPr lang="en-US" dirty="0"/>
              <a:t>Death Benefit. </a:t>
            </a:r>
          </a:p>
          <a:p>
            <a:pPr marL="0" indent="0">
              <a:buNone/>
            </a:pPr>
            <a:r>
              <a:rPr lang="en-US" dirty="0"/>
              <a:t>Chad Dies: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Result: </a:t>
            </a:r>
          </a:p>
          <a:p>
            <a:pPr marL="0" indent="0">
              <a:buNone/>
            </a:pPr>
            <a:r>
              <a:rPr lang="en-US" dirty="0"/>
              <a:t>Each shareholder’s interest has been adjusted from </a:t>
            </a:r>
            <a:r>
              <a:rPr lang="en-US" b="1" dirty="0"/>
              <a:t>$2M </a:t>
            </a:r>
            <a:r>
              <a:rPr lang="en-US" dirty="0"/>
              <a:t>to </a:t>
            </a:r>
            <a:r>
              <a:rPr lang="en-US" b="1" dirty="0"/>
              <a:t>$2.67M </a:t>
            </a:r>
            <a:r>
              <a:rPr lang="en-US" dirty="0"/>
              <a:t>value.</a:t>
            </a:r>
          </a:p>
          <a:p>
            <a:pPr marL="0" indent="0">
              <a:buNone/>
            </a:pPr>
            <a:r>
              <a:rPr lang="en-US" dirty="0"/>
              <a:t>Each Shareholder gets a Step Up in Cost Basis equal to $</a:t>
            </a:r>
            <a:r>
              <a:rPr lang="en-US" b="1" dirty="0"/>
              <a:t>666,666. </a:t>
            </a:r>
          </a:p>
          <a:p>
            <a:pPr marL="0" indent="0">
              <a:buNone/>
            </a:pPr>
            <a:r>
              <a:rPr lang="en-US" dirty="0"/>
              <a:t>Upon sale – Capital Gain </a:t>
            </a:r>
            <a:r>
              <a:rPr lang="en-US" b="1" dirty="0"/>
              <a:t>Tax Owed </a:t>
            </a:r>
            <a:r>
              <a:rPr lang="en-US" dirty="0"/>
              <a:t>= </a:t>
            </a:r>
            <a:r>
              <a:rPr lang="en-US" b="1" dirty="0">
                <a:highlight>
                  <a:srgbClr val="FFFF00"/>
                </a:highlight>
              </a:rPr>
              <a:t>$1,004,800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D415671-F5D4-0819-7301-2796B84FB9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777139"/>
              </p:ext>
            </p:extLst>
          </p:nvPr>
        </p:nvGraphicFramePr>
        <p:xfrm>
          <a:off x="1494263" y="2531328"/>
          <a:ext cx="3256157" cy="173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F80EAAA-AEE6-CCC9-F942-B09AB3AA2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742356"/>
              </p:ext>
            </p:extLst>
          </p:nvPr>
        </p:nvGraphicFramePr>
        <p:xfrm>
          <a:off x="7370957" y="2531329"/>
          <a:ext cx="3646448" cy="173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70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Comparison of Buy-Sell Strategies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706114"/>
              </p:ext>
            </p:extLst>
          </p:nvPr>
        </p:nvGraphicFramePr>
        <p:xfrm>
          <a:off x="1332089" y="1061157"/>
          <a:ext cx="9561692" cy="525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0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0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0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2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Consideration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Stock Redemption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</a:t>
                      </a:r>
                      <a:r>
                        <a:rPr lang="en-US" baseline="0" dirty="0"/>
                        <a:t>- Purchase</a:t>
                      </a:r>
                      <a:endParaRPr lang="en-US" dirty="0"/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Partnership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21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Policy Owner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Company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Shareholders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Partnership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21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 of Policies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One Per Shareholder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 = # of Owners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x (N-1)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One Per Partner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0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Cost of Life Insurance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Proportionate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to Ownership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Higher for Younger / Lower for Older Owners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May be Allocated as Desired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0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Change in Ownership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Interests 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Proportionate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Adjustment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Permits Owners to Design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Percentages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Permits Owners to Design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Percentages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21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Alternative Minimum Tax (AMT) Considerations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Death Benefit MAY be Subject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Death Benefit NOT Subject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Death Benefit NOT Subject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21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Tax Basis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Impact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Surviving Owners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Basis Unchanged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Surviving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Owners Step-Up in Basis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Surviving Owners Step-Up in Basis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262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699CB2AF-9CFD-8FAE-8AA5-8646587462CD}"/>
              </a:ext>
            </a:extLst>
          </p:cNvPr>
          <p:cNvSpPr/>
          <p:nvPr/>
        </p:nvSpPr>
        <p:spPr>
          <a:xfrm>
            <a:off x="2344366" y="2062772"/>
            <a:ext cx="1828800" cy="99152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Sole Owner’s Estate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47DAF8F-00A0-B2E7-40D2-CF09D8AD35FA}"/>
              </a:ext>
            </a:extLst>
          </p:cNvPr>
          <p:cNvSpPr/>
          <p:nvPr/>
        </p:nvSpPr>
        <p:spPr>
          <a:xfrm>
            <a:off x="6838545" y="4105072"/>
            <a:ext cx="1945532" cy="1138136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Insurance Co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F122CB9-46BC-DACD-6CDF-04FF24C4232B}"/>
              </a:ext>
            </a:extLst>
          </p:cNvPr>
          <p:cNvSpPr/>
          <p:nvPr/>
        </p:nvSpPr>
        <p:spPr>
          <a:xfrm>
            <a:off x="6750995" y="2033587"/>
            <a:ext cx="1945531" cy="1069536"/>
          </a:xfrm>
          <a:prstGeom prst="flowChartAlternateProces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Key Employee(s)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B00F6F2-E552-2F8B-B788-7E4F044E5671}"/>
              </a:ext>
            </a:extLst>
          </p:cNvPr>
          <p:cNvSpPr/>
          <p:nvPr/>
        </p:nvSpPr>
        <p:spPr>
          <a:xfrm>
            <a:off x="4542816" y="2312457"/>
            <a:ext cx="1838529" cy="207007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7B061ECE-57B3-A358-9893-AA2C1D41360D}"/>
              </a:ext>
            </a:extLst>
          </p:cNvPr>
          <p:cNvSpPr/>
          <p:nvPr/>
        </p:nvSpPr>
        <p:spPr>
          <a:xfrm>
            <a:off x="4542816" y="2818102"/>
            <a:ext cx="1828801" cy="207007"/>
          </a:xfrm>
          <a:prstGeom prst="lef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6ABF3C1B-7D38-98EF-C877-AB4F1D697780}"/>
              </a:ext>
            </a:extLst>
          </p:cNvPr>
          <p:cNvSpPr/>
          <p:nvPr/>
        </p:nvSpPr>
        <p:spPr>
          <a:xfrm>
            <a:off x="7597300" y="3103124"/>
            <a:ext cx="185040" cy="902346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4A106-D983-36B2-3A6F-1A19C00E6B93}"/>
              </a:ext>
            </a:extLst>
          </p:cNvPr>
          <p:cNvSpPr txBox="1"/>
          <p:nvPr/>
        </p:nvSpPr>
        <p:spPr>
          <a:xfrm>
            <a:off x="4727643" y="2013819"/>
            <a:ext cx="1478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Business Shares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AC862-E11B-DC48-52B5-9B2C22CAA13E}"/>
              </a:ext>
            </a:extLst>
          </p:cNvPr>
          <p:cNvSpPr txBox="1"/>
          <p:nvPr/>
        </p:nvSpPr>
        <p:spPr>
          <a:xfrm>
            <a:off x="4815191" y="3025109"/>
            <a:ext cx="1280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A43006-B0E1-AFD3-07D4-6C1E7ACA41CE}"/>
              </a:ext>
            </a:extLst>
          </p:cNvPr>
          <p:cNvSpPr txBox="1"/>
          <p:nvPr/>
        </p:nvSpPr>
        <p:spPr>
          <a:xfrm>
            <a:off x="9192638" y="4105072"/>
            <a:ext cx="15077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Insured = BO</a:t>
            </a:r>
          </a:p>
          <a:p>
            <a:r>
              <a:rPr lang="en-US" sz="1400" dirty="0"/>
              <a:t>Owner = KE</a:t>
            </a:r>
          </a:p>
          <a:p>
            <a:r>
              <a:rPr lang="en-US" sz="1400" dirty="0"/>
              <a:t>Premium Paid via Bonus from Company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914365-B2E0-1336-DC8F-E47DEBB77AB6}"/>
              </a:ext>
            </a:extLst>
          </p:cNvPr>
          <p:cNvSpPr txBox="1"/>
          <p:nvPr/>
        </p:nvSpPr>
        <p:spPr>
          <a:xfrm>
            <a:off x="3200401" y="1050587"/>
            <a:ext cx="61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One Way Buy Sell Agreement</a:t>
            </a:r>
          </a:p>
        </p:txBody>
      </p:sp>
    </p:spTree>
    <p:extLst>
      <p:ext uri="{BB962C8B-B14F-4D97-AF65-F5344CB8AC3E}">
        <p14:creationId xmlns:p14="http://schemas.microsoft.com/office/powerpoint/2010/main" val="621902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looking at a keyhole&#10;&#10;Description automatically generated">
            <a:extLst>
              <a:ext uri="{FF2B5EF4-FFF2-40B4-BE49-F238E27FC236}">
                <a16:creationId xmlns:a16="http://schemas.microsoft.com/office/drawing/2014/main" id="{518D4FD9-A7F7-CA99-08CB-06AF2C388E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53" b="85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954702-77B7-FADE-F8B2-AA8DF93CF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sz="5100" dirty="0"/>
            </a:br>
            <a:r>
              <a:rPr lang="en-US" sz="5100" dirty="0"/>
              <a:t>Loss of Key Person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D6C35-1995-6FDD-F6A3-6066E14583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5700" y="4148860"/>
            <a:ext cx="5956300" cy="1276580"/>
          </a:xfrm>
        </p:spPr>
        <p:txBody>
          <a:bodyPr/>
          <a:lstStyle/>
          <a:p>
            <a:r>
              <a:rPr lang="en-US" sz="2000" dirty="0"/>
              <a:t>Loss of Financial Resources</a:t>
            </a:r>
          </a:p>
          <a:p>
            <a:r>
              <a:rPr lang="en-US" sz="2000" dirty="0"/>
              <a:t>Loss of Key Talent</a:t>
            </a:r>
          </a:p>
          <a:p>
            <a:r>
              <a:rPr lang="en-US" sz="2000" i="1" dirty="0"/>
              <a:t>Solution</a:t>
            </a:r>
            <a:r>
              <a:rPr lang="en-US" sz="2000" dirty="0"/>
              <a:t>: Key Person Life Insurance</a:t>
            </a:r>
          </a:p>
        </p:txBody>
      </p:sp>
    </p:spTree>
    <p:extLst>
      <p:ext uri="{BB962C8B-B14F-4D97-AF65-F5344CB8AC3E}">
        <p14:creationId xmlns:p14="http://schemas.microsoft.com/office/powerpoint/2010/main" val="198007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8" r="-2" b="-2"/>
          <a:stretch/>
        </p:blipFill>
        <p:spPr>
          <a:xfrm>
            <a:off x="2411412" y="10"/>
            <a:ext cx="9780588" cy="6371341"/>
          </a:xfrm>
          <a:prstGeom prst="rect">
            <a:avLst/>
          </a:prstGeom>
          <a:noFill/>
          <a:ln>
            <a:solidFill>
              <a:srgbClr val="003F57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</p:spPr>
        <p:txBody>
          <a:bodyPr anchor="ctr">
            <a:normAutofit/>
          </a:bodyPr>
          <a:lstStyle/>
          <a:p>
            <a:r>
              <a:rPr lang="en-US" sz="5600"/>
              <a:t>Business Continuity: Sole Owner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10760"/>
            <a:ext cx="5956300" cy="11005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rtlCol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Solution:</a:t>
            </a:r>
          </a:p>
          <a:p>
            <a:pPr lvl="0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A “Stay Bonus”</a:t>
            </a:r>
          </a:p>
        </p:txBody>
      </p:sp>
    </p:spTree>
    <p:extLst>
      <p:ext uri="{BB962C8B-B14F-4D97-AF65-F5344CB8AC3E}">
        <p14:creationId xmlns:p14="http://schemas.microsoft.com/office/powerpoint/2010/main" val="321642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FA80EFA2-0E36-4576-D68D-2B1ADC04D7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57" r="22557" b="1"/>
          <a:stretch/>
        </p:blipFill>
        <p:spPr>
          <a:xfrm>
            <a:off x="20" y="-1"/>
            <a:ext cx="6095980" cy="6371351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4289D3-10EA-9918-275C-A66BB051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anchor="ctr">
            <a:normAutofit/>
          </a:bodyPr>
          <a:lstStyle/>
          <a:p>
            <a:pPr algn="ctr"/>
            <a:r>
              <a:rPr lang="en-US" sz="5100" dirty="0"/>
              <a:t>Business Continuity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6968C13-DB82-DF9D-9BB7-0B4EF027B9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pPr algn="ctr"/>
            <a:r>
              <a:rPr lang="en-US" sz="2800" dirty="0">
                <a:latin typeface="+mj-lt"/>
              </a:rPr>
              <a:t>Four Vital Issues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8DEBF-9642-0F3C-7ABB-C84342E83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>
            <a:normAutofit fontScale="92500"/>
          </a:bodyPr>
          <a:lstStyle/>
          <a:p>
            <a:pPr marL="0" indent="0">
              <a:buClr>
                <a:srgbClr val="026E92"/>
              </a:buClr>
              <a:buNone/>
            </a:pPr>
            <a:endParaRPr lang="en-US" b="1" dirty="0"/>
          </a:p>
          <a:p>
            <a:pPr marL="0" indent="0">
              <a:buClr>
                <a:srgbClr val="026E92"/>
              </a:buClr>
              <a:buNone/>
            </a:pPr>
            <a:r>
              <a:rPr lang="en-US" sz="2800" dirty="0">
                <a:latin typeface="+mj-lt"/>
              </a:rPr>
              <a:t>Continuity of Business Ownership</a:t>
            </a:r>
          </a:p>
          <a:p>
            <a:pPr marL="0" indent="0">
              <a:buClr>
                <a:srgbClr val="026E92"/>
              </a:buClr>
              <a:buNone/>
            </a:pPr>
            <a:r>
              <a:rPr lang="en-US" sz="2800" dirty="0">
                <a:latin typeface="+mj-lt"/>
              </a:rPr>
              <a:t>Company’s Loss of Financial Resources</a:t>
            </a:r>
          </a:p>
          <a:p>
            <a:pPr marL="0" indent="0">
              <a:buClr>
                <a:srgbClr val="026E92"/>
              </a:buClr>
              <a:buNone/>
            </a:pPr>
            <a:r>
              <a:rPr lang="en-US" sz="2800" dirty="0">
                <a:latin typeface="+mj-lt"/>
              </a:rPr>
              <a:t>Loss Of Key Talent – The Owner</a:t>
            </a:r>
          </a:p>
          <a:p>
            <a:pPr marL="0" indent="0">
              <a:buClr>
                <a:srgbClr val="026E92"/>
              </a:buClr>
              <a:buNone/>
            </a:pPr>
            <a:r>
              <a:rPr lang="en-US" sz="2800" dirty="0">
                <a:latin typeface="+mj-lt"/>
              </a:rPr>
              <a:t>Loss Of Employees and Customers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4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61B7-4A57-492F-6B13-F466CC97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100" dirty="0"/>
              <a:t>  Funding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72F8A-CB11-1E30-486B-288F68D569C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511474"/>
            <a:ext cx="11339513" cy="530685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    Company Cash Flow              Bank Financing                      Life Insurance</a:t>
            </a:r>
          </a:p>
        </p:txBody>
      </p:sp>
      <p:pic>
        <p:nvPicPr>
          <p:cNvPr id="8" name="Content Placeholder 7" descr="A close-up of hands holding money&#10;&#10;Description automatically generated">
            <a:extLst>
              <a:ext uri="{FF2B5EF4-FFF2-40B4-BE49-F238E27FC236}">
                <a16:creationId xmlns:a16="http://schemas.microsoft.com/office/drawing/2014/main" id="{614253F1-630E-A5BC-4FA0-161D52822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800" y="2564422"/>
            <a:ext cx="3600450" cy="2573705"/>
          </a:xfrm>
        </p:spPr>
      </p:pic>
      <p:pic>
        <p:nvPicPr>
          <p:cNvPr id="10" name="Picture 9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2DC9F133-1EEF-901B-E650-67306C63E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32000" y="2564422"/>
            <a:ext cx="3858674" cy="2573705"/>
          </a:xfrm>
          <a:prstGeom prst="rect">
            <a:avLst/>
          </a:prstGeom>
        </p:spPr>
      </p:pic>
      <p:pic>
        <p:nvPicPr>
          <p:cNvPr id="13" name="Picture 12" descr="A close-up of a piece of paper&#10;&#10;Description automatically generated">
            <a:extLst>
              <a:ext uri="{FF2B5EF4-FFF2-40B4-BE49-F238E27FC236}">
                <a16:creationId xmlns:a16="http://schemas.microsoft.com/office/drawing/2014/main" id="{C8F21689-EA1B-F1F8-CC1D-AB14305AA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903723" y="2564421"/>
            <a:ext cx="3867590" cy="25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standing, person&#10;&#10;Description automatically generated">
            <a:extLst>
              <a:ext uri="{FF2B5EF4-FFF2-40B4-BE49-F238E27FC236}">
                <a16:creationId xmlns:a16="http://schemas.microsoft.com/office/drawing/2014/main" id="{24D0510C-51E3-4B44-8A38-55AF1F24E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898" r="9873" b="1"/>
          <a:stretch/>
        </p:blipFill>
        <p:spPr>
          <a:xfrm>
            <a:off x="20" y="10"/>
            <a:ext cx="9780082" cy="680401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53100-3076-4726-B6E8-AE7CD2CC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8200" y="2798354"/>
            <a:ext cx="3733800" cy="1013684"/>
          </a:xfrm>
        </p:spPr>
        <p:txBody>
          <a:bodyPr anchor="t">
            <a:normAutofit/>
          </a:bodyPr>
          <a:lstStyle/>
          <a:p>
            <a:r>
              <a:rPr lang="en-US" sz="4700"/>
              <a:t>Questions?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A920B6E-EDA8-E592-D6AF-22639E1EF5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8200" y="3925488"/>
            <a:ext cx="3200400" cy="349017"/>
          </a:xfrm>
        </p:spPr>
        <p:txBody>
          <a:bodyPr/>
          <a:lstStyle/>
          <a:p>
            <a:r>
              <a:rPr lang="en-US" dirty="0"/>
              <a:t>Dyanne Ross-Hanson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3844AEF-B9D1-E19D-87F3-27C9C66E42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8200" y="4274505"/>
            <a:ext cx="3200400" cy="349017"/>
          </a:xfrm>
        </p:spPr>
        <p:txBody>
          <a:bodyPr/>
          <a:lstStyle/>
          <a:p>
            <a:r>
              <a:rPr lang="en-US" dirty="0"/>
              <a:t>p. 651 426 0848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BC13506-CF5F-1D23-A337-39A2349AD0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8200" y="4655739"/>
            <a:ext cx="3200400" cy="316800"/>
          </a:xfrm>
        </p:spPr>
        <p:txBody>
          <a:bodyPr/>
          <a:lstStyle/>
          <a:p>
            <a:r>
              <a:rPr lang="en-US" dirty="0"/>
              <a:t>e. drh@exitplanstrategies.com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417D1A5-DD5A-292A-32C2-8190DC5463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58200" y="5004756"/>
            <a:ext cx="3200400" cy="316800"/>
          </a:xfrm>
        </p:spPr>
        <p:txBody>
          <a:bodyPr/>
          <a:lstStyle/>
          <a:p>
            <a:r>
              <a:rPr lang="en-US" dirty="0"/>
              <a:t>w. exitplanstrategies.com </a:t>
            </a:r>
          </a:p>
        </p:txBody>
      </p:sp>
    </p:spTree>
    <p:extLst>
      <p:ext uri="{BB962C8B-B14F-4D97-AF65-F5344CB8AC3E}">
        <p14:creationId xmlns:p14="http://schemas.microsoft.com/office/powerpoint/2010/main" val="351221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7" name="Video 340996">
            <a:extLst>
              <a:ext uri="{FF2B5EF4-FFF2-40B4-BE49-F238E27FC236}">
                <a16:creationId xmlns:a16="http://schemas.microsoft.com/office/drawing/2014/main" id="{E65D63E4-2615-129F-1DD8-F1683918B02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4402" r="31626"/>
          <a:stretch/>
        </p:blipFill>
        <p:spPr>
          <a:xfrm>
            <a:off x="20" y="-1"/>
            <a:ext cx="6095980" cy="6371351"/>
          </a:xfrm>
          <a:prstGeom prst="rect">
            <a:avLst/>
          </a:prstGeom>
          <a:noFill/>
        </p:spPr>
      </p:pic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anchor="ctr">
            <a:normAutofit/>
          </a:bodyPr>
          <a:lstStyle/>
          <a:p>
            <a:r>
              <a:rPr lang="en-US" sz="4200"/>
              <a:t>What is Business Continuity?</a:t>
            </a:r>
          </a:p>
        </p:txBody>
      </p:sp>
      <p:sp>
        <p:nvSpPr>
          <p:cNvPr id="341001" name="Text Placeholder 3">
            <a:extLst>
              <a:ext uri="{FF2B5EF4-FFF2-40B4-BE49-F238E27FC236}">
                <a16:creationId xmlns:a16="http://schemas.microsoft.com/office/drawing/2014/main" id="{781FFCDD-C5DA-4650-157C-0A720B696E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09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3200" b="1" dirty="0"/>
              <a:t>Continuity of: </a:t>
            </a:r>
          </a:p>
          <a:p>
            <a:pPr lvl="1"/>
            <a:r>
              <a:rPr lang="en-US" sz="3200" dirty="0"/>
              <a:t>Ownership</a:t>
            </a:r>
          </a:p>
          <a:p>
            <a:pPr lvl="1"/>
            <a:r>
              <a:rPr lang="en-US" sz="3200" dirty="0"/>
              <a:t>Leadership</a:t>
            </a:r>
          </a:p>
          <a:p>
            <a:pPr lvl="1"/>
            <a:r>
              <a:rPr lang="en-US" sz="3200" dirty="0"/>
              <a:t>Operations</a:t>
            </a:r>
          </a:p>
          <a:p>
            <a:pPr lvl="1"/>
            <a:endParaRPr lang="en-US" sz="1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340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0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0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99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4099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C7FA8D3-48B6-517B-5EA9-5845A145D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Ownership Issues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A56597-D88F-9116-8E16-ABBBC8C75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880" y="2362200"/>
            <a:ext cx="4815840" cy="1162801"/>
          </a:xfrm>
        </p:spPr>
        <p:txBody>
          <a:bodyPr/>
          <a:lstStyle/>
          <a:p>
            <a:pPr algn="ctr"/>
            <a:r>
              <a:rPr lang="en-US" sz="5000" dirty="0"/>
              <a:t>Multiple Owners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E955A-C3C4-C1E6-B84D-E2232981D9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59880" y="3642360"/>
            <a:ext cx="4815840" cy="163068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D4D0A4"/>
                </a:solidFill>
                <a:latin typeface="+mj-lt"/>
              </a:rPr>
              <a:t>The Single </a:t>
            </a:r>
            <a:r>
              <a:rPr lang="en-US" sz="2800" b="1" dirty="0">
                <a:solidFill>
                  <a:srgbClr val="D4D0A4"/>
                </a:solidFill>
                <a:latin typeface="+mj-lt"/>
              </a:rPr>
              <a:t>Most Important Business Document </a:t>
            </a:r>
            <a:r>
              <a:rPr lang="en-US" sz="2800" dirty="0">
                <a:solidFill>
                  <a:srgbClr val="D4D0A4"/>
                </a:solidFill>
                <a:latin typeface="+mj-lt"/>
              </a:rPr>
              <a:t>You Will Ever Sign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DEF3B4-2BEA-A26F-9137-8967771274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46" r="-3" b="-3"/>
          <a:stretch/>
        </p:blipFill>
        <p:spPr>
          <a:xfrm>
            <a:off x="1418454" y="1400949"/>
            <a:ext cx="3001146" cy="4482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C4FAB3-4030-7D05-EB7F-16C1B0BAC7DB}"/>
              </a:ext>
            </a:extLst>
          </p:cNvPr>
          <p:cNvSpPr txBox="1"/>
          <p:nvPr/>
        </p:nvSpPr>
        <p:spPr>
          <a:xfrm>
            <a:off x="1219200" y="762000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Buy Sell Agreement</a:t>
            </a:r>
          </a:p>
        </p:txBody>
      </p:sp>
    </p:spTree>
    <p:extLst>
      <p:ext uri="{BB962C8B-B14F-4D97-AF65-F5344CB8AC3E}">
        <p14:creationId xmlns:p14="http://schemas.microsoft.com/office/powerpoint/2010/main" val="20429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9" name="Picture 7"/>
          <p:cNvPicPr>
            <a:picLocks noChangeAspect="1" noChangeArrowheads="1"/>
          </p:cNvPicPr>
          <p:nvPr/>
        </p:nvPicPr>
        <p:blipFill>
          <a:blip r:embed="rId3"/>
          <a:srcRect l="18107" r="18107"/>
          <a:stretch/>
        </p:blipFill>
        <p:spPr bwMode="auto">
          <a:xfrm>
            <a:off x="0" y="1146427"/>
            <a:ext cx="5008208" cy="52344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vert="horz" lIns="180000" tIns="180000" rIns="180000" bIns="180000" rtlCol="0" anchor="ctr">
            <a:normAutofit/>
          </a:bodyPr>
          <a:lstStyle/>
          <a:p>
            <a:pPr algn="ctr"/>
            <a:r>
              <a:rPr lang="en-US" sz="5100" b="1" kern="1200" spc="-300" dirty="0">
                <a:latin typeface="+mj-lt"/>
                <a:ea typeface="+mj-ea"/>
                <a:cs typeface="+mj-cs"/>
              </a:rPr>
              <a:t>Ownership Continuity</a:t>
            </a:r>
          </a:p>
        </p:txBody>
      </p:sp>
      <p:sp>
        <p:nvSpPr>
          <p:cNvPr id="387084" name="Text Placeholder 3">
            <a:extLst>
              <a:ext uri="{FF2B5EF4-FFF2-40B4-BE49-F238E27FC236}">
                <a16:creationId xmlns:a16="http://schemas.microsoft.com/office/drawing/2014/main" id="{1D4AA425-D040-6EA9-83A6-41B2EA6F443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r>
              <a:rPr lang="en-US" sz="2600" dirty="0"/>
              <a:t>Buy Sell Agreement – Patterns &amp; Provisions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8000" y="3763648"/>
            <a:ext cx="5472000" cy="2428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Should Buy?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Death Buyout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When Disability Strikes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Lifetime Transfer Events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Third Party Offers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“Texas Shootout” Provision</a:t>
            </a:r>
          </a:p>
        </p:txBody>
      </p:sp>
    </p:spTree>
    <p:extLst>
      <p:ext uri="{BB962C8B-B14F-4D97-AF65-F5344CB8AC3E}">
        <p14:creationId xmlns:p14="http://schemas.microsoft.com/office/powerpoint/2010/main" val="2725559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 sz="5100" b="1" kern="1200" spc="-300" dirty="0">
                <a:latin typeface="+mj-lt"/>
                <a:ea typeface="+mj-ea"/>
                <a:cs typeface="+mj-cs"/>
              </a:rPr>
              <a:t>    </a:t>
            </a:r>
            <a:r>
              <a:rPr lang="en-US" sz="5100" dirty="0"/>
              <a:t>Ownership Co</a:t>
            </a:r>
            <a:r>
              <a:rPr lang="en-US" sz="5100" b="1" kern="1200" spc="-300" dirty="0">
                <a:latin typeface="+mj-lt"/>
                <a:ea typeface="+mj-ea"/>
                <a:cs typeface="+mj-cs"/>
              </a:rPr>
              <a:t>ntinuity</a:t>
            </a:r>
          </a:p>
        </p:txBody>
      </p:sp>
      <p:sp>
        <p:nvSpPr>
          <p:cNvPr id="387084" name="Text Placeholder 3">
            <a:extLst>
              <a:ext uri="{FF2B5EF4-FFF2-40B4-BE49-F238E27FC236}">
                <a16:creationId xmlns:a16="http://schemas.microsoft.com/office/drawing/2014/main" id="{1D4AA425-D040-6EA9-83A6-41B2EA6F443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pPr algn="ctr"/>
            <a:r>
              <a:rPr lang="en-US" sz="2600" dirty="0"/>
              <a:t> </a:t>
            </a:r>
            <a:r>
              <a:rPr lang="en-US" sz="3500" dirty="0"/>
              <a:t>Buy Sell Agreement – Benefits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0258" y="3763648"/>
            <a:ext cx="6499742" cy="2428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Creates a Ready Market - Predetermined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Assures Creditors, EE&amp; Customers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Facilitates a Smooth Transition/Harmony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Provides Mutually Agreeable Terms/Price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Liquidity for Deceased Owner’s Family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9B357A2-64E8-067C-C00F-09EB2C85A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0" y="106562"/>
            <a:ext cx="4977788" cy="33224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1540-7A50-340D-1F08-8A97DD92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Types of Buy-Sell Agreements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E1E53F-BFA2-21EA-E0B3-2250C915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0" y="2634731"/>
            <a:ext cx="3932237" cy="326344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Entity Redemption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Cross Purchase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Partnership/LLC Purchase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One-Way Buy Sell </a:t>
            </a:r>
          </a:p>
        </p:txBody>
      </p:sp>
      <p:pic>
        <p:nvPicPr>
          <p:cNvPr id="12" name="Content Placeholder 11" descr="Woman signing contract">
            <a:extLst>
              <a:ext uri="{FF2B5EF4-FFF2-40B4-BE49-F238E27FC236}">
                <a16:creationId xmlns:a16="http://schemas.microsoft.com/office/drawing/2014/main" id="{6CE14B47-FC54-BF2D-871E-80AE79C46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9488" y="823422"/>
            <a:ext cx="6970712" cy="4646006"/>
          </a:xfrm>
        </p:spPr>
      </p:pic>
    </p:spTree>
    <p:extLst>
      <p:ext uri="{BB962C8B-B14F-4D97-AF65-F5344CB8AC3E}">
        <p14:creationId xmlns:p14="http://schemas.microsoft.com/office/powerpoint/2010/main" val="316555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774" y="467010"/>
            <a:ext cx="6641626" cy="885722"/>
          </a:xfrm>
        </p:spPr>
        <p:txBody>
          <a:bodyPr/>
          <a:lstStyle/>
          <a:p>
            <a:pPr algn="ctr"/>
            <a:r>
              <a:rPr lang="en-US" sz="4800" dirty="0"/>
              <a:t>Hypothetical Case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966439"/>
            <a:ext cx="5664000" cy="329395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Four Equal Owners: </a:t>
            </a:r>
          </a:p>
          <a:p>
            <a:pPr marL="0" indent="0">
              <a:buNone/>
            </a:pPr>
            <a:r>
              <a:rPr lang="en-US" sz="2200" dirty="0"/>
              <a:t>Allison – 36:  Jenna – 43: Jeremy – 51: Chad - 38 </a:t>
            </a:r>
          </a:p>
          <a:p>
            <a:pPr marL="0" indent="0">
              <a:buNone/>
            </a:pPr>
            <a:r>
              <a:rPr lang="en-US" sz="2800" dirty="0"/>
              <a:t>Subchapter S Corp</a:t>
            </a:r>
          </a:p>
          <a:p>
            <a:pPr marL="0" indent="0">
              <a:buNone/>
            </a:pPr>
            <a:r>
              <a:rPr lang="en-US" sz="2800" dirty="0"/>
              <a:t>Growing &amp; Profitable – 35 FT EE’s</a:t>
            </a:r>
          </a:p>
          <a:p>
            <a:pPr marL="0" indent="0">
              <a:buNone/>
            </a:pPr>
            <a:r>
              <a:rPr lang="en-US" sz="2800" dirty="0"/>
              <a:t>Recent Company Valuation = $8M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DED5C1-DE8A-AB37-0871-9BC02197BA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10578" y="2056246"/>
            <a:ext cx="6149382" cy="662441"/>
          </a:xfrm>
        </p:spPr>
        <p:txBody>
          <a:bodyPr/>
          <a:lstStyle/>
          <a:p>
            <a:r>
              <a:rPr lang="en-US" sz="4000" dirty="0"/>
              <a:t>ABC Insulation Inc. </a:t>
            </a:r>
          </a:p>
        </p:txBody>
      </p:sp>
      <p:pic>
        <p:nvPicPr>
          <p:cNvPr id="9" name="Picture 8" descr="Group of people posing for a photo">
            <a:extLst>
              <a:ext uri="{FF2B5EF4-FFF2-40B4-BE49-F238E27FC236}">
                <a16:creationId xmlns:a16="http://schemas.microsoft.com/office/drawing/2014/main" id="{CBCBD836-3BF8-F2E8-E95A-4C71286CD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0067" y="557321"/>
            <a:ext cx="7240645" cy="53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0" name="Picture 10" descr="C:\Users\Dyanne\AppData\Local\Microsoft\Windows\Temporary Internet Files\Content.IE5\XIH2BQB0\MP900385240[1].jpg"/>
          <p:cNvPicPr>
            <a:picLocks noChangeAspect="1" noChangeArrowheads="1"/>
          </p:cNvPicPr>
          <p:nvPr/>
        </p:nvPicPr>
        <p:blipFill rotWithShape="1">
          <a:blip r:embed="rId3" cstate="print"/>
          <a:srcRect l="16833" r="14755" b="-2"/>
          <a:stretch/>
        </p:blipFill>
        <p:spPr bwMode="auto">
          <a:xfrm>
            <a:off x="20" y="-1"/>
            <a:ext cx="6095980" cy="63713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 sz="5100" b="1" kern="1200" spc="-300" dirty="0">
                <a:latin typeface="+mj-lt"/>
                <a:ea typeface="+mj-ea"/>
                <a:cs typeface="+mj-cs"/>
              </a:rPr>
              <a:t>Business Continuity </a:t>
            </a:r>
          </a:p>
        </p:txBody>
      </p:sp>
      <p:sp>
        <p:nvSpPr>
          <p:cNvPr id="389135" name="Text Placeholder 3">
            <a:extLst>
              <a:ext uri="{FF2B5EF4-FFF2-40B4-BE49-F238E27FC236}">
                <a16:creationId xmlns:a16="http://schemas.microsoft.com/office/drawing/2014/main" id="{8B9B6571-A9B0-557E-4514-179E7035E6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r>
              <a:rPr lang="en-US" sz="2600" dirty="0"/>
              <a:t>Funding Issues?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7960" y="3942999"/>
            <a:ext cx="5472000" cy="2428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Cash Flow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Sinking Fund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Bank Financing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Life Insurance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D18D944-7FFF-4503-B2F7-BA5F3795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65" y="68263"/>
            <a:ext cx="7533670" cy="6234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1049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81.422"/>
  <p:tag name="ARTICULATE_SLIDE_PAUSE" val="0"/>
  <p:tag name="ARTICULATE_NAV_LEVEL" val="1"/>
  <p:tag name="ARTICULATE_PLAYLIST_ID" val="-1"/>
  <p:tag name="AUDIO_ID" val="398"/>
</p:tagLst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90D0D0-7C1D-47FF-A2F0-9937AA567A3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517</TotalTime>
  <Words>718</Words>
  <Application>Microsoft Office PowerPoint</Application>
  <PresentationFormat>Widescreen</PresentationFormat>
  <Paragraphs>161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-apple-system</vt:lpstr>
      <vt:lpstr>Arial</vt:lpstr>
      <vt:lpstr>Calibri</vt:lpstr>
      <vt:lpstr>Candara</vt:lpstr>
      <vt:lpstr>Corbel</vt:lpstr>
      <vt:lpstr>inherit</vt:lpstr>
      <vt:lpstr>Times New Roman</vt:lpstr>
      <vt:lpstr>Wingdings</vt:lpstr>
      <vt:lpstr>Office Theme</vt:lpstr>
      <vt:lpstr>Business Continuity Considerations</vt:lpstr>
      <vt:lpstr>What is Business Continuity?</vt:lpstr>
      <vt:lpstr>Multiple Owners </vt:lpstr>
      <vt:lpstr>Ownership Continuity</vt:lpstr>
      <vt:lpstr>    Ownership Continuity</vt:lpstr>
      <vt:lpstr>Types of Buy-Sell Agreements</vt:lpstr>
      <vt:lpstr>Hypothetical Case Study</vt:lpstr>
      <vt:lpstr>Business Continuity </vt:lpstr>
      <vt:lpstr>PowerPoint Presentation</vt:lpstr>
      <vt:lpstr>PowerPoint Presentation</vt:lpstr>
      <vt:lpstr>PowerPoint Presentation</vt:lpstr>
      <vt:lpstr>Cost Basis Adjustment - Example</vt:lpstr>
      <vt:lpstr>Comparison of Buy-Sell Strategies</vt:lpstr>
      <vt:lpstr>PowerPoint Presentation</vt:lpstr>
      <vt:lpstr> Loss of Key Person</vt:lpstr>
      <vt:lpstr>Business Continuity: Sole Owner</vt:lpstr>
      <vt:lpstr>Business Continuity </vt:lpstr>
      <vt:lpstr>  Funding 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Continuity Considerations</dc:title>
  <dc:creator>Dyanne Ross-Hanson</dc:creator>
  <cp:lastModifiedBy>Dyanne Ross-Hanson</cp:lastModifiedBy>
  <cp:revision>55</cp:revision>
  <cp:lastPrinted>2022-11-08T19:32:15Z</cp:lastPrinted>
  <dcterms:created xsi:type="dcterms:W3CDTF">2022-09-16T17:27:13Z</dcterms:created>
  <dcterms:modified xsi:type="dcterms:W3CDTF">2023-10-26T21:01:08Z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